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549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C881-F5B3-4B71-BF6C-FDC99F83272D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003C-1320-4991-9C86-B1867D28A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86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C881-F5B3-4B71-BF6C-FDC99F83272D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003C-1320-4991-9C86-B1867D28A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83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C881-F5B3-4B71-BF6C-FDC99F83272D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003C-1320-4991-9C86-B1867D28A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2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C881-F5B3-4B71-BF6C-FDC99F83272D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003C-1320-4991-9C86-B1867D28A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96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C881-F5B3-4B71-BF6C-FDC99F83272D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003C-1320-4991-9C86-B1867D28A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4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C881-F5B3-4B71-BF6C-FDC99F83272D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003C-1320-4991-9C86-B1867D28A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30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C881-F5B3-4B71-BF6C-FDC99F83272D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003C-1320-4991-9C86-B1867D28A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23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C881-F5B3-4B71-BF6C-FDC99F83272D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003C-1320-4991-9C86-B1867D28A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89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C881-F5B3-4B71-BF6C-FDC99F83272D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003C-1320-4991-9C86-B1867D28A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13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C881-F5B3-4B71-BF6C-FDC99F83272D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003C-1320-4991-9C86-B1867D28A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89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C881-F5B3-4B71-BF6C-FDC99F83272D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003C-1320-4991-9C86-B1867D28A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73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7C881-F5B3-4B71-BF6C-FDC99F83272D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1003C-1320-4991-9C86-B1867D28A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02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043" y="6276229"/>
            <a:ext cx="1479082" cy="5336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4545"/>
            <a:ext cx="12192000" cy="33168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68516" y="111840"/>
            <a:ext cx="9144000" cy="116396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de-DE" sz="4400" b="1" dirty="0" smtClean="0"/>
              <a:t>Ausgangslage Beschaffungsprozess von Spielgeräten</a:t>
            </a:r>
            <a:endParaRPr lang="de-DE" sz="4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2775905" y="2594879"/>
            <a:ext cx="6521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/>
              <a:t>Gemeinsamer Start 2016</a:t>
            </a:r>
            <a:endParaRPr lang="de-DE" sz="48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723267" y="1466770"/>
            <a:ext cx="6652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Jugendamt – Büro für Kinder- und Jugendinteressen</a:t>
            </a:r>
            <a:endParaRPr lang="de-DE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8029490" y="1460883"/>
            <a:ext cx="3075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Tiefbauamt - Stadtgrün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355191" y="4166574"/>
            <a:ext cx="461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Vergabe- und Beschaffungszentrum</a:t>
            </a:r>
            <a:endParaRPr lang="de-DE" sz="2400" dirty="0"/>
          </a:p>
        </p:txBody>
      </p:sp>
      <p:sp>
        <p:nvSpPr>
          <p:cNvPr id="15" name="Pfeil nach rechts 14"/>
          <p:cNvSpPr/>
          <p:nvPr/>
        </p:nvSpPr>
        <p:spPr>
          <a:xfrm rot="13499784">
            <a:off x="4348391" y="2029813"/>
            <a:ext cx="969521" cy="587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 rot="8046174">
            <a:off x="6100277" y="3496682"/>
            <a:ext cx="969521" cy="587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19126240">
            <a:off x="8576341" y="1977844"/>
            <a:ext cx="969521" cy="587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r Verbinder 18"/>
          <p:cNvCxnSpPr/>
          <p:nvPr/>
        </p:nvCxnSpPr>
        <p:spPr>
          <a:xfrm>
            <a:off x="0" y="1285434"/>
            <a:ext cx="12192000" cy="0"/>
          </a:xfrm>
          <a:prstGeom prst="line">
            <a:avLst/>
          </a:prstGeom>
          <a:ln w="174625" cmpd="tri">
            <a:solidFill>
              <a:srgbClr val="5B9BD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9297627" y="6360043"/>
            <a:ext cx="158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66/5 Stadtgrün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955" y="6276229"/>
            <a:ext cx="659922" cy="5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043" y="6276229"/>
            <a:ext cx="1479082" cy="53364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4545"/>
            <a:ext cx="12192000" cy="3316874"/>
          </a:xfrm>
          <a:prstGeom prst="rect">
            <a:avLst/>
          </a:prstGeom>
        </p:spPr>
      </p:pic>
      <p:cxnSp>
        <p:nvCxnSpPr>
          <p:cNvPr id="16" name="Gerader Verbinder 15"/>
          <p:cNvCxnSpPr/>
          <p:nvPr/>
        </p:nvCxnSpPr>
        <p:spPr>
          <a:xfrm>
            <a:off x="0" y="1285434"/>
            <a:ext cx="12192000" cy="0"/>
          </a:xfrm>
          <a:prstGeom prst="line">
            <a:avLst/>
          </a:prstGeom>
          <a:ln w="174625" cmpd="tri">
            <a:solidFill>
              <a:srgbClr val="5B9BD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9297627" y="6360043"/>
            <a:ext cx="158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66/5 Stadtgrün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955" y="6276229"/>
            <a:ext cx="659922" cy="53364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2200" y="1383659"/>
            <a:ext cx="7416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/>
              <a:t>Spielgeräte Rahmenverträge</a:t>
            </a:r>
            <a:endParaRPr lang="de-DE" sz="4800" b="1" dirty="0"/>
          </a:p>
        </p:txBody>
      </p:sp>
      <p:sp>
        <p:nvSpPr>
          <p:cNvPr id="19" name="Titel 1"/>
          <p:cNvSpPr>
            <a:spLocks noGrp="1"/>
          </p:cNvSpPr>
          <p:nvPr>
            <p:ph type="ctrTitle"/>
          </p:nvPr>
        </p:nvSpPr>
        <p:spPr>
          <a:xfrm>
            <a:off x="1368516" y="92808"/>
            <a:ext cx="9144000" cy="1163637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de-DE" sz="4400" b="1" dirty="0"/>
              <a:t>Ausgangslage Beschaffungsprozess von Spielgeräten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625" y="1644739"/>
            <a:ext cx="3110230" cy="206002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112200" y="2269118"/>
            <a:ext cx="48009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Standards und Rahmenvertragsbedingungen</a:t>
            </a:r>
          </a:p>
          <a:p>
            <a:r>
              <a:rPr lang="de-DE" dirty="0" smtClean="0"/>
              <a:t>für die Ausschreibung von typischen Spielgeräten</a:t>
            </a:r>
          </a:p>
          <a:p>
            <a:endParaRPr lang="de-DE" dirty="0" smtClean="0"/>
          </a:p>
          <a:p>
            <a:r>
              <a:rPr lang="de-DE" dirty="0" smtClean="0"/>
              <a:t>Zeitraum: 2016 - 2018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51" y="2636452"/>
            <a:ext cx="2753719" cy="182389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548" y="3440182"/>
            <a:ext cx="2744247" cy="1817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96" y="2979052"/>
            <a:ext cx="2625153" cy="173873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00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043" y="6276229"/>
            <a:ext cx="1479082" cy="53364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83" y="2917448"/>
            <a:ext cx="12192000" cy="3316874"/>
          </a:xfrm>
          <a:prstGeom prst="rect">
            <a:avLst/>
          </a:prstGeom>
        </p:spPr>
      </p:pic>
      <p:cxnSp>
        <p:nvCxnSpPr>
          <p:cNvPr id="24" name="Gerader Verbinder 23"/>
          <p:cNvCxnSpPr/>
          <p:nvPr/>
        </p:nvCxnSpPr>
        <p:spPr>
          <a:xfrm>
            <a:off x="0" y="1285434"/>
            <a:ext cx="12192000" cy="0"/>
          </a:xfrm>
          <a:prstGeom prst="line">
            <a:avLst/>
          </a:prstGeom>
          <a:ln w="174625" cmpd="tri">
            <a:solidFill>
              <a:srgbClr val="5B9BD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9297627" y="6360043"/>
            <a:ext cx="158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66/5 Stadtgrün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955" y="6276229"/>
            <a:ext cx="659922" cy="53364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8500" y="1390226"/>
            <a:ext cx="82039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/>
              <a:t>Großspielgeräte</a:t>
            </a:r>
          </a:p>
          <a:p>
            <a:r>
              <a:rPr lang="de-DE" sz="4800" b="1" dirty="0" smtClean="0"/>
              <a:t>mit Funktionalausschreibungen</a:t>
            </a:r>
            <a:endParaRPr lang="de-DE" sz="4800" b="1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368516" y="118592"/>
            <a:ext cx="9144000" cy="11636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b="1" dirty="0" smtClean="0"/>
              <a:t>Ausgangslage Beschaffungsprozess von Spielgeräten</a:t>
            </a:r>
            <a:endParaRPr lang="de-DE" sz="4400" b="1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5967">
            <a:off x="203631" y="3894360"/>
            <a:ext cx="1800312" cy="119241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1993" y="2785921"/>
            <a:ext cx="5032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Funktionalausschreibung: Ausschreibungsverfahren</a:t>
            </a:r>
          </a:p>
          <a:p>
            <a:r>
              <a:rPr lang="de-DE" dirty="0" smtClean="0"/>
              <a:t>mit pädagogischen und technischen Anforderungen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472" y="1761962"/>
            <a:ext cx="3898475" cy="258210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3752">
            <a:off x="5310296" y="3258651"/>
            <a:ext cx="3778655" cy="250274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22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0" y="2912940"/>
            <a:ext cx="12192000" cy="331687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8500" y="1505726"/>
            <a:ext cx="4430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/>
              <a:t>Rahmenverträge</a:t>
            </a:r>
            <a:endParaRPr lang="de-DE" sz="4800" b="1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368516" y="-193050"/>
            <a:ext cx="9144000" cy="11636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b="1" dirty="0" smtClean="0"/>
              <a:t>Erfahrungen</a:t>
            </a:r>
            <a:endParaRPr lang="de-DE" sz="4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721894" y="2447358"/>
            <a:ext cx="7755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Seit 2016 ca. 500.000 EUR Gesamtinvestition für Ersatz von Standardspielgeräten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733576" y="3100550"/>
            <a:ext cx="4771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Zeitraum wurde jedoch nicht wesentlich verkürzt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578582" y="3520221"/>
            <a:ext cx="384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Insgesamt 225 Planungsaufträge erteilt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635662" y="4010918"/>
            <a:ext cx="5303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Zurzeit werden neue Rahmenverträge ausgeschrieben</a:t>
            </a:r>
            <a:endParaRPr lang="de-DE" dirty="0"/>
          </a:p>
        </p:txBody>
      </p:sp>
      <p:cxnSp>
        <p:nvCxnSpPr>
          <p:cNvPr id="17" name="Gerader Verbinder 16"/>
          <p:cNvCxnSpPr/>
          <p:nvPr/>
        </p:nvCxnSpPr>
        <p:spPr>
          <a:xfrm>
            <a:off x="497616" y="2816690"/>
            <a:ext cx="18480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2520159" y="3479507"/>
            <a:ext cx="18480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6489398" y="3889553"/>
            <a:ext cx="18480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 flipV="1">
            <a:off x="2560326" y="4360770"/>
            <a:ext cx="1634633" cy="1948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043" y="6276229"/>
            <a:ext cx="1479082" cy="533646"/>
          </a:xfrm>
          <a:prstGeom prst="rect">
            <a:avLst/>
          </a:prstGeom>
        </p:spPr>
      </p:pic>
      <p:cxnSp>
        <p:nvCxnSpPr>
          <p:cNvPr id="23" name="Gerader Verbinder 22"/>
          <p:cNvCxnSpPr/>
          <p:nvPr/>
        </p:nvCxnSpPr>
        <p:spPr>
          <a:xfrm>
            <a:off x="0" y="1285434"/>
            <a:ext cx="12192000" cy="0"/>
          </a:xfrm>
          <a:prstGeom prst="line">
            <a:avLst/>
          </a:prstGeom>
          <a:ln w="174625" cmpd="tri">
            <a:solidFill>
              <a:srgbClr val="5B9BD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9297627" y="6360043"/>
            <a:ext cx="158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66/5 Stadtgrün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955" y="6276229"/>
            <a:ext cx="659922" cy="53364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837">
            <a:off x="9162877" y="1646728"/>
            <a:ext cx="2489853" cy="164912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668">
            <a:off x="111447" y="3519409"/>
            <a:ext cx="2041782" cy="135234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67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4545"/>
            <a:ext cx="12192000" cy="3316874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427">
            <a:off x="9219651" y="1636469"/>
            <a:ext cx="2296972" cy="152137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38500" y="1293976"/>
            <a:ext cx="7718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/>
              <a:t>Funktionale Ausschreibungen</a:t>
            </a:r>
            <a:endParaRPr lang="de-DE" sz="4800" b="1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224137" y="-198393"/>
            <a:ext cx="9144000" cy="11636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b="1" dirty="0" smtClean="0"/>
              <a:t>Erfahrungen</a:t>
            </a:r>
            <a:endParaRPr lang="de-DE" sz="4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184083" y="2027822"/>
            <a:ext cx="767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Seit 2017 werden hochwertige, wirtschaftliche und qualitative Ergebnisse erzielt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955459" y="2429794"/>
            <a:ext cx="777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39 Ausschreibungsverfahren mit einem Auftragsvolumen von ca. 2 Millionen EUR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25623" y="2829868"/>
            <a:ext cx="414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Funktionalausschreibung hat sich bewährt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614863" y="3305342"/>
            <a:ext cx="8320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15 Wochen von der Erstellung der Funktionalausschreibung bis zur Vergabe im Idealfall</a:t>
            </a:r>
          </a:p>
          <a:p>
            <a:r>
              <a:rPr lang="de-DE" dirty="0" smtClean="0"/>
              <a:t>Voraussetzung: ausreichende Bearbeitungsressourcen  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656650" y="4132398"/>
            <a:ext cx="5586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Lieferzeiten von ca. 12 Wochen auf ca. 20 Wochen erhöht</a:t>
            </a:r>
            <a:endParaRPr lang="de-DE" dirty="0"/>
          </a:p>
        </p:txBody>
      </p:sp>
      <p:cxnSp>
        <p:nvCxnSpPr>
          <p:cNvPr id="14" name="Gerader Verbinder 13"/>
          <p:cNvCxnSpPr/>
          <p:nvPr/>
        </p:nvCxnSpPr>
        <p:spPr>
          <a:xfrm>
            <a:off x="74105" y="2370203"/>
            <a:ext cx="18480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766813" y="2799126"/>
            <a:ext cx="18480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2496823" y="3609257"/>
            <a:ext cx="18480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4196437" y="3177327"/>
            <a:ext cx="18480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4569511" y="4498837"/>
            <a:ext cx="1301900" cy="289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043" y="6276229"/>
            <a:ext cx="1479082" cy="533646"/>
          </a:xfrm>
          <a:prstGeom prst="rect">
            <a:avLst/>
          </a:prstGeom>
        </p:spPr>
      </p:pic>
      <p:cxnSp>
        <p:nvCxnSpPr>
          <p:cNvPr id="27" name="Gerader Verbinder 26"/>
          <p:cNvCxnSpPr/>
          <p:nvPr/>
        </p:nvCxnSpPr>
        <p:spPr>
          <a:xfrm>
            <a:off x="0" y="1285434"/>
            <a:ext cx="12192000" cy="0"/>
          </a:xfrm>
          <a:prstGeom prst="line">
            <a:avLst/>
          </a:prstGeom>
          <a:ln w="174625" cmpd="tri">
            <a:solidFill>
              <a:srgbClr val="5B9BD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9297627" y="6360043"/>
            <a:ext cx="158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66/5 Stadtgrün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955" y="6276229"/>
            <a:ext cx="659922" cy="533646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2905">
            <a:off x="145025" y="3857883"/>
            <a:ext cx="1761996" cy="11670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2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043" y="6276229"/>
            <a:ext cx="1479082" cy="53364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4545"/>
            <a:ext cx="12192000" cy="3316874"/>
          </a:xfrm>
          <a:prstGeom prst="rect">
            <a:avLst/>
          </a:prstGeom>
        </p:spPr>
      </p:pic>
      <p:cxnSp>
        <p:nvCxnSpPr>
          <p:cNvPr id="24" name="Gerader Verbinder 23"/>
          <p:cNvCxnSpPr/>
          <p:nvPr/>
        </p:nvCxnSpPr>
        <p:spPr>
          <a:xfrm>
            <a:off x="0" y="1285434"/>
            <a:ext cx="12192000" cy="0"/>
          </a:xfrm>
          <a:prstGeom prst="line">
            <a:avLst/>
          </a:prstGeom>
          <a:ln w="174625" cmpd="tri">
            <a:solidFill>
              <a:srgbClr val="5B9BD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9297627" y="6360043"/>
            <a:ext cx="158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66/5 Stadtgrün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955" y="6276229"/>
            <a:ext cx="659922" cy="53364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8500" y="1380601"/>
            <a:ext cx="5459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/>
              <a:t>Weitere Entwicklung</a:t>
            </a:r>
            <a:endParaRPr lang="de-DE" sz="4800" b="1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224137" y="-256143"/>
            <a:ext cx="9144000" cy="11636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b="1" dirty="0" smtClean="0"/>
              <a:t>Ausblick</a:t>
            </a:r>
            <a:endParaRPr lang="de-DE" sz="4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741144" y="2215387"/>
            <a:ext cx="871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Keine ausreichenden personellen Ressourcen im Bereich Planung Tiefbauamt - Stadtgrün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093055" y="2802872"/>
            <a:ext cx="9173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zwei </a:t>
            </a:r>
            <a:r>
              <a:rPr lang="de-DE" dirty="0" smtClean="0"/>
              <a:t>zusätzliche Planstellen </a:t>
            </a:r>
            <a:r>
              <a:rPr lang="de-DE" dirty="0"/>
              <a:t>für Ingenieure*in der Fachrichtung Garten- und Landschaftsplanung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795721" y="3618755"/>
            <a:ext cx="435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zeitnahe Umsetzung von Planungsaufträgen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903346" y="4436621"/>
            <a:ext cx="3962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Kostenschätzungen durch Fachplaner*in</a:t>
            </a:r>
            <a:endParaRPr lang="de-DE" dirty="0"/>
          </a:p>
        </p:txBody>
      </p:sp>
      <p:cxnSp>
        <p:nvCxnSpPr>
          <p:cNvPr id="17" name="Gerader Verbinder 16"/>
          <p:cNvCxnSpPr/>
          <p:nvPr/>
        </p:nvCxnSpPr>
        <p:spPr>
          <a:xfrm>
            <a:off x="428975" y="2584719"/>
            <a:ext cx="18480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2823297" y="3192478"/>
            <a:ext cx="18480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6755606" y="4001575"/>
            <a:ext cx="18480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8371900" y="4805953"/>
            <a:ext cx="92572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3707207" y="3203256"/>
            <a:ext cx="30483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b="1" dirty="0" smtClean="0"/>
              <a:t>Zielsetzung</a:t>
            </a:r>
            <a:endParaRPr lang="de-DE" sz="4800" b="1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742">
            <a:off x="278021" y="3368298"/>
            <a:ext cx="2889241" cy="191365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836">
            <a:off x="9763135" y="1468872"/>
            <a:ext cx="1841815" cy="138136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6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043" y="6276229"/>
            <a:ext cx="1479082" cy="53364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4545"/>
            <a:ext cx="12192000" cy="3316874"/>
          </a:xfrm>
          <a:prstGeom prst="rect">
            <a:avLst/>
          </a:prstGeom>
        </p:spPr>
      </p:pic>
      <p:cxnSp>
        <p:nvCxnSpPr>
          <p:cNvPr id="24" name="Gerader Verbinder 23"/>
          <p:cNvCxnSpPr/>
          <p:nvPr/>
        </p:nvCxnSpPr>
        <p:spPr>
          <a:xfrm>
            <a:off x="0" y="1285434"/>
            <a:ext cx="12192000" cy="0"/>
          </a:xfrm>
          <a:prstGeom prst="line">
            <a:avLst/>
          </a:prstGeom>
          <a:ln w="174625" cmpd="tri">
            <a:solidFill>
              <a:srgbClr val="5B9BD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9297627" y="6360043"/>
            <a:ext cx="158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66/5 Stadtgrün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955" y="6276229"/>
            <a:ext cx="659922" cy="53364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8500" y="1380601"/>
            <a:ext cx="7687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/>
              <a:t>Planungsaufträge 2020/2021 </a:t>
            </a:r>
            <a:endParaRPr lang="de-DE" sz="4800" b="1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224137" y="-256143"/>
            <a:ext cx="9144000" cy="11636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b="1" dirty="0" smtClean="0"/>
              <a:t>Ausblick</a:t>
            </a:r>
            <a:endParaRPr lang="de-DE" sz="4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741144" y="2215387"/>
            <a:ext cx="1095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104 Maßnahmen, für die bereits Planungsaufträge an den Bereich Planung Tiefbauamt – Stadtgrün gestellt wurden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093055" y="2802872"/>
            <a:ext cx="6217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</a:t>
            </a:r>
            <a:r>
              <a:rPr lang="de-DE" dirty="0" smtClean="0"/>
              <a:t>ies beinhaltet 12 Maßnahmen zur Umgestaltung / zum Neubau</a:t>
            </a:r>
          </a:p>
          <a:p>
            <a:r>
              <a:rPr lang="de-DE" dirty="0" smtClean="0"/>
              <a:t>für die noch Beschlüsse des AKJF vorbereitet werden</a:t>
            </a:r>
            <a:endParaRPr lang="de-DE" dirty="0"/>
          </a:p>
        </p:txBody>
      </p:sp>
      <p:cxnSp>
        <p:nvCxnSpPr>
          <p:cNvPr id="17" name="Gerader Verbinder 16"/>
          <p:cNvCxnSpPr/>
          <p:nvPr/>
        </p:nvCxnSpPr>
        <p:spPr>
          <a:xfrm>
            <a:off x="428975" y="2584719"/>
            <a:ext cx="18480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2832175" y="3112579"/>
            <a:ext cx="18480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4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043" y="6276229"/>
            <a:ext cx="1479082" cy="53364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4545"/>
            <a:ext cx="12192000" cy="3316874"/>
          </a:xfrm>
          <a:prstGeom prst="rect">
            <a:avLst/>
          </a:prstGeom>
        </p:spPr>
      </p:pic>
      <p:cxnSp>
        <p:nvCxnSpPr>
          <p:cNvPr id="24" name="Gerader Verbinder 23"/>
          <p:cNvCxnSpPr/>
          <p:nvPr/>
        </p:nvCxnSpPr>
        <p:spPr>
          <a:xfrm>
            <a:off x="0" y="1285434"/>
            <a:ext cx="12192000" cy="0"/>
          </a:xfrm>
          <a:prstGeom prst="line">
            <a:avLst/>
          </a:prstGeom>
          <a:ln w="174625" cmpd="tri">
            <a:solidFill>
              <a:srgbClr val="5B9BD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9297627" y="6360043"/>
            <a:ext cx="158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66/5 Stadtgrün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955" y="6276229"/>
            <a:ext cx="659922" cy="53364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68241" y="1954924"/>
            <a:ext cx="9855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/>
              <a:t>Vielen Dank für Ihre Aufmerksamkeit!</a:t>
            </a:r>
            <a:endParaRPr lang="de-DE" sz="4800" b="1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224137" y="-256143"/>
            <a:ext cx="9144000" cy="11636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b="1" dirty="0" smtClean="0"/>
              <a:t>Abschluss</a:t>
            </a: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42748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Breitbild</PresentationFormat>
  <Paragraphs>52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Ausgangslage Beschaffungsprozess von Spielgeräten</vt:lpstr>
      <vt:lpstr>Ausgangslage Beschaffungsprozess von Spielgeräten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Ruhrmann</dc:creator>
  <cp:lastModifiedBy>Sabine Weber</cp:lastModifiedBy>
  <cp:revision>29</cp:revision>
  <dcterms:created xsi:type="dcterms:W3CDTF">2019-06-11T09:43:52Z</dcterms:created>
  <dcterms:modified xsi:type="dcterms:W3CDTF">2019-07-01T11:30:20Z</dcterms:modified>
</cp:coreProperties>
</file>