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399" r:id="rId3"/>
    <p:sldId id="369" r:id="rId4"/>
    <p:sldId id="410" r:id="rId5"/>
    <p:sldId id="374" r:id="rId6"/>
    <p:sldId id="409" r:id="rId7"/>
    <p:sldId id="394" r:id="rId8"/>
    <p:sldId id="408" r:id="rId9"/>
    <p:sldId id="370" r:id="rId10"/>
    <p:sldId id="281" r:id="rId11"/>
    <p:sldId id="392" r:id="rId12"/>
    <p:sldId id="411" r:id="rId13"/>
    <p:sldId id="366" r:id="rId14"/>
    <p:sldId id="413" r:id="rId15"/>
    <p:sldId id="407" r:id="rId16"/>
    <p:sldId id="395" r:id="rId17"/>
    <p:sldId id="396" r:id="rId18"/>
    <p:sldId id="401" r:id="rId19"/>
    <p:sldId id="403" r:id="rId20"/>
    <p:sldId id="404" r:id="rId21"/>
    <p:sldId id="412" r:id="rId22"/>
  </p:sldIdLst>
  <p:sldSz cx="9144000" cy="6858000" type="screen4x3"/>
  <p:notesSz cx="7099300" cy="10234613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Helvetic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Helvetic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Helvetic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Helvetic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Helvetic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Helvetic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Helvetic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Helvetic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Helvetic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3333FF"/>
    <a:srgbClr val="0089CA"/>
    <a:srgbClr val="DDDDDD"/>
    <a:srgbClr val="C0C0C0"/>
    <a:srgbClr val="0C79CF"/>
    <a:srgbClr val="0C89CA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89016" autoAdjust="0"/>
  </p:normalViewPr>
  <p:slideViewPr>
    <p:cSldViewPr>
      <p:cViewPr>
        <p:scale>
          <a:sx n="75" d="100"/>
          <a:sy n="75" d="100"/>
        </p:scale>
        <p:origin x="-109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1956" y="-90"/>
      </p:cViewPr>
      <p:guideLst>
        <p:guide orient="horz" pos="3224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58" tIns="47529" rIns="95058" bIns="47529" numCol="1" anchor="t" anchorCtr="0" compatLnSpc="1">
            <a:prstTxWarp prst="textNoShape">
              <a:avLst/>
            </a:prstTxWarp>
          </a:bodyPr>
          <a:lstStyle>
            <a:lvl1pPr defTabSz="950913">
              <a:defRPr sz="11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725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58" tIns="47529" rIns="95058" bIns="47529" numCol="1" anchor="t" anchorCtr="0" compatLnSpc="1">
            <a:prstTxWarp prst="textNoShape">
              <a:avLst/>
            </a:prstTxWarp>
          </a:bodyPr>
          <a:lstStyle>
            <a:lvl1pPr algn="r" defTabSz="950913">
              <a:defRPr sz="11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3438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58" tIns="47529" rIns="95058" bIns="47529" numCol="1" anchor="b" anchorCtr="0" compatLnSpc="1">
            <a:prstTxWarp prst="textNoShape">
              <a:avLst/>
            </a:prstTxWarp>
          </a:bodyPr>
          <a:lstStyle>
            <a:lvl1pPr defTabSz="950913">
              <a:defRPr sz="11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58" tIns="47529" rIns="95058" bIns="47529" numCol="1" anchor="b" anchorCtr="0" compatLnSpc="1">
            <a:prstTxWarp prst="textNoShape">
              <a:avLst/>
            </a:prstTxWarp>
          </a:bodyPr>
          <a:lstStyle>
            <a:lvl1pPr algn="r" defTabSz="950913">
              <a:defRPr sz="11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8FDEB20-6760-43B4-A5A9-CDFFE037367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969155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58" tIns="47529" rIns="95058" bIns="47529" numCol="1" anchor="t" anchorCtr="0" compatLnSpc="1">
            <a:prstTxWarp prst="textNoShape">
              <a:avLst/>
            </a:prstTxWarp>
          </a:bodyPr>
          <a:lstStyle>
            <a:lvl1pPr defTabSz="950913">
              <a:defRPr sz="11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725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58" tIns="47529" rIns="95058" bIns="47529" numCol="1" anchor="t" anchorCtr="0" compatLnSpc="1">
            <a:prstTxWarp prst="textNoShape">
              <a:avLst/>
            </a:prstTxWarp>
          </a:bodyPr>
          <a:lstStyle>
            <a:lvl1pPr algn="r" defTabSz="950913">
              <a:defRPr sz="11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3775" y="769938"/>
            <a:ext cx="5113338" cy="3835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150" y="4862513"/>
            <a:ext cx="5207000" cy="460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58" tIns="47529" rIns="95058" bIns="4752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Klicken Sie, um die Formate des Vorlagentextes zu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3438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58" tIns="47529" rIns="95058" bIns="47529" numCol="1" anchor="b" anchorCtr="0" compatLnSpc="1">
            <a:prstTxWarp prst="textNoShape">
              <a:avLst/>
            </a:prstTxWarp>
          </a:bodyPr>
          <a:lstStyle>
            <a:lvl1pPr defTabSz="950913">
              <a:defRPr sz="11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58" tIns="47529" rIns="95058" bIns="47529" numCol="1" anchor="b" anchorCtr="0" compatLnSpc="1">
            <a:prstTxWarp prst="textNoShape">
              <a:avLst/>
            </a:prstTxWarp>
          </a:bodyPr>
          <a:lstStyle>
            <a:lvl1pPr algn="r" defTabSz="950913">
              <a:defRPr sz="11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F7DF190-8251-4C1B-B4B7-B88C8820101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60855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Helvetica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Helvetica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Helvetica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Helvetica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Helvetic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F619680-2854-4598-901A-4FEC1F19F220}" type="slidenum">
              <a:rPr lang="de-DE" smtClean="0"/>
              <a:pPr/>
              <a:t>0</a:t>
            </a:fld>
            <a:endParaRPr lang="de-DE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mtClean="0"/>
              <a:t>Caritas / BEA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C316A70-D2D8-4039-B2CA-7DA4BACE7F92}" type="slidenum">
              <a:rPr lang="de-DE" smtClean="0"/>
              <a:pPr/>
              <a:t>2</a:t>
            </a:fld>
            <a:endParaRPr lang="de-DE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mtClean="0"/>
              <a:t>BEA</a:t>
            </a:r>
          </a:p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C316A70-D2D8-4039-B2CA-7DA4BACE7F92}" type="slidenum">
              <a:rPr lang="de-DE" smtClean="0"/>
              <a:pPr/>
              <a:t>3</a:t>
            </a:fld>
            <a:endParaRPr lang="de-DE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mtClean="0"/>
              <a:t>BEA</a:t>
            </a:r>
          </a:p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9081B62-0159-47DE-91BC-6C166905903A}" type="slidenum">
              <a:rPr lang="de-DE" smtClean="0"/>
              <a:pPr/>
              <a:t>4</a:t>
            </a:fld>
            <a:endParaRPr lang="de-DE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mtClean="0"/>
              <a:t>Caritas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9081B62-0159-47DE-91BC-6C166905903A}" type="slidenum">
              <a:rPr lang="de-DE" smtClean="0"/>
              <a:pPr/>
              <a:t>5</a:t>
            </a:fld>
            <a:endParaRPr lang="de-DE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mtClean="0"/>
              <a:t>Caritas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7481C48-7180-4927-AE74-73E873139CC7}" type="slidenum">
              <a:rPr lang="de-DE" smtClean="0"/>
              <a:pPr/>
              <a:t>6</a:t>
            </a:fld>
            <a:endParaRPr lang="de-DE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6512" cy="3836988"/>
          </a:xfrm>
          <a:solidFill>
            <a:srgbClr val="FFFFFF"/>
          </a:solidFill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5070" tIns="47535" rIns="95070" bIns="47535"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C1C4CC7-1F3D-494B-8C6C-B207001D0139}" type="slidenum">
              <a:rPr lang="de-DE" smtClean="0"/>
              <a:pPr/>
              <a:t>7</a:t>
            </a:fld>
            <a:endParaRPr lang="de-DE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mtClean="0"/>
              <a:t>Caritas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C1C4CC7-1F3D-494B-8C6C-B207001D0139}" type="slidenum">
              <a:rPr lang="de-DE" smtClean="0"/>
              <a:pPr/>
              <a:t>8</a:t>
            </a:fld>
            <a:endParaRPr lang="de-DE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mtClean="0"/>
              <a:t>Caritas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9AE5B92-DFDE-4C93-A56B-4F6AC02AB661}" type="slidenum">
              <a:rPr lang="de-DE" smtClean="0"/>
              <a:pPr/>
              <a:t>9</a:t>
            </a:fld>
            <a:endParaRPr lang="de-DE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smtClean="0"/>
          </a:p>
        </p:txBody>
      </p:sp>
      <p:sp>
        <p:nvSpPr>
          <p:cNvPr id="29700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253303D-EEF6-4B29-B22C-B9A48895B291}" type="slidenum">
              <a:rPr lang="de-DE" smtClean="0"/>
              <a:pPr/>
              <a:t>10</a:t>
            </a:fld>
            <a:endParaRPr lang="de-DE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smtClean="0"/>
          </a:p>
        </p:txBody>
      </p:sp>
      <p:sp>
        <p:nvSpPr>
          <p:cNvPr id="29700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253303D-EEF6-4B29-B22C-B9A48895B291}" type="slidenum">
              <a:rPr lang="de-DE" smtClean="0"/>
              <a:pPr/>
              <a:t>11</a:t>
            </a:fld>
            <a:endParaRPr lang="de-DE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2950646-4E4D-464F-AF9D-954274614E3A}" type="slidenum">
              <a:rPr lang="de-DE" smtClean="0"/>
              <a:pPr/>
              <a:t>12</a:t>
            </a:fld>
            <a:endParaRPr lang="de-DE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1" eaLnBrk="1" hangingPunct="1"/>
            <a:endParaRPr lang="de-DE" sz="14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2950646-4E4D-464F-AF9D-954274614E3A}" type="slidenum">
              <a:rPr lang="de-DE" smtClean="0"/>
              <a:pPr/>
              <a:t>13</a:t>
            </a:fld>
            <a:endParaRPr lang="de-DE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1" eaLnBrk="1" hangingPunct="1"/>
            <a:endParaRPr lang="de-DE" sz="14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90" descr="Vater+Sohn_PowerPoi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"/>
            <a:ext cx="2687638" cy="402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483"/>
          <p:cNvSpPr>
            <a:spLocks noChangeArrowheads="1"/>
          </p:cNvSpPr>
          <p:nvPr/>
        </p:nvSpPr>
        <p:spPr bwMode="auto">
          <a:xfrm rot="21380678">
            <a:off x="-304800" y="3276600"/>
            <a:ext cx="10285413" cy="1905000"/>
          </a:xfrm>
          <a:prstGeom prst="ellipse">
            <a:avLst/>
          </a:prstGeom>
          <a:solidFill>
            <a:srgbClr val="FA00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4267200"/>
            <a:ext cx="9144000" cy="1676400"/>
          </a:xfrm>
          <a:prstGeom prst="rect">
            <a:avLst/>
          </a:prstGeom>
          <a:solidFill>
            <a:srgbClr val="FA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pic>
        <p:nvPicPr>
          <p:cNvPr id="7" name="Picture 491" descr="TitelBild Schrif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685800"/>
            <a:ext cx="30480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98" descr="Aktion_Stromspar-Check_RGB_aus_p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91400" y="10668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Group 499"/>
          <p:cNvGrpSpPr>
            <a:grpSpLocks/>
          </p:cNvGrpSpPr>
          <p:nvPr/>
        </p:nvGrpSpPr>
        <p:grpSpPr bwMode="auto">
          <a:xfrm>
            <a:off x="668338" y="5943600"/>
            <a:ext cx="9534525" cy="914400"/>
            <a:chOff x="421" y="3744"/>
            <a:chExt cx="6006" cy="576"/>
          </a:xfrm>
        </p:grpSpPr>
        <p:grpSp>
          <p:nvGrpSpPr>
            <p:cNvPr id="10" name="Group 500"/>
            <p:cNvGrpSpPr>
              <a:grpSpLocks/>
            </p:cNvGrpSpPr>
            <p:nvPr userDrawn="1"/>
          </p:nvGrpSpPr>
          <p:grpSpPr bwMode="auto">
            <a:xfrm>
              <a:off x="421" y="3744"/>
              <a:ext cx="2640" cy="576"/>
              <a:chOff x="2472" y="3744"/>
              <a:chExt cx="2640" cy="576"/>
            </a:xfrm>
          </p:grpSpPr>
          <p:pic>
            <p:nvPicPr>
              <p:cNvPr id="14" name="Picture 501" descr="Logoleiste (lang) psd Kopie3"/>
              <p:cNvPicPr>
                <a:picLocks noChangeAspect="1" noChangeArrowheads="1"/>
              </p:cNvPicPr>
              <p:nvPr userDrawn="1"/>
            </p:nvPicPr>
            <p:blipFill>
              <a:blip r:embed="rId5"/>
              <a:srcRect l="51875" b="-15094"/>
              <a:stretch>
                <a:fillRect/>
              </a:stretch>
            </p:blipFill>
            <p:spPr bwMode="auto">
              <a:xfrm>
                <a:off x="2472" y="3954"/>
                <a:ext cx="1848" cy="3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5" name="Text Box 502"/>
              <p:cNvSpPr txBox="1">
                <a:spLocks noChangeArrowheads="1"/>
              </p:cNvSpPr>
              <p:nvPr userDrawn="1"/>
            </p:nvSpPr>
            <p:spPr bwMode="auto">
              <a:xfrm>
                <a:off x="2472" y="3744"/>
                <a:ext cx="2640" cy="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de-DE" sz="1000" smtClean="0">
                    <a:solidFill>
                      <a:schemeClr val="tx1"/>
                    </a:solidFill>
                    <a:latin typeface="ScalaSans-Regular" pitchFamily="2" charset="0"/>
                  </a:rPr>
                  <a:t>Eine Gemeinschaftsaktion von: </a:t>
                </a:r>
              </a:p>
            </p:txBody>
          </p:sp>
        </p:grpSp>
        <p:grpSp>
          <p:nvGrpSpPr>
            <p:cNvPr id="11" name="Group 503"/>
            <p:cNvGrpSpPr>
              <a:grpSpLocks/>
            </p:cNvGrpSpPr>
            <p:nvPr userDrawn="1"/>
          </p:nvGrpSpPr>
          <p:grpSpPr bwMode="auto">
            <a:xfrm>
              <a:off x="3787" y="3744"/>
              <a:ext cx="2640" cy="503"/>
              <a:chOff x="456" y="3744"/>
              <a:chExt cx="2640" cy="503"/>
            </a:xfrm>
          </p:grpSpPr>
          <p:sp>
            <p:nvSpPr>
              <p:cNvPr id="12" name="Text Box 504"/>
              <p:cNvSpPr txBox="1">
                <a:spLocks noChangeArrowheads="1"/>
              </p:cNvSpPr>
              <p:nvPr userDrawn="1"/>
            </p:nvSpPr>
            <p:spPr bwMode="auto">
              <a:xfrm>
                <a:off x="456" y="3744"/>
                <a:ext cx="2640" cy="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bg1"/>
                    </a:solidFill>
                    <a:latin typeface="Helvetica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de-DE" sz="1000" smtClean="0">
                    <a:solidFill>
                      <a:schemeClr val="tx1"/>
                    </a:solidFill>
                    <a:latin typeface="ScalaSans-Regular" pitchFamily="2" charset="0"/>
                  </a:rPr>
                  <a:t>Gefördert durch: </a:t>
                </a:r>
              </a:p>
            </p:txBody>
          </p:sp>
          <p:pic>
            <p:nvPicPr>
              <p:cNvPr id="13" name="Picture 505" descr="Logoleiste (lang) psd Kopie3"/>
              <p:cNvPicPr>
                <a:picLocks noChangeAspect="1" noChangeArrowheads="1"/>
              </p:cNvPicPr>
              <p:nvPr userDrawn="1"/>
            </p:nvPicPr>
            <p:blipFill>
              <a:blip r:embed="rId5"/>
              <a:srcRect r="57474" b="314"/>
              <a:stretch>
                <a:fillRect/>
              </a:stretch>
            </p:blipFill>
            <p:spPr bwMode="auto">
              <a:xfrm>
                <a:off x="473" y="3930"/>
                <a:ext cx="1633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23900" y="4800600"/>
            <a:ext cx="6819900" cy="6858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 smtClean="0"/>
              <a:t>Klicken Sie, um das Format des Untertitelmasters zu bearbeiten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04850" y="3886200"/>
            <a:ext cx="6819900" cy="990600"/>
          </a:xfrm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</a:extLst>
        </p:spPr>
        <p:txBody>
          <a:bodyPr/>
          <a:lstStyle>
            <a:lvl1pPr>
              <a:lnSpc>
                <a:spcPct val="110000"/>
              </a:lnSpc>
              <a:defRPr sz="2400"/>
            </a:lvl1pPr>
          </a:lstStyle>
          <a:p>
            <a:pPr lvl="0"/>
            <a:r>
              <a:rPr lang="de-DE" noProof="0" smtClean="0"/>
              <a:t>Klicken Sie, um das Titelformat zu bearbeiten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703263" y="1828800"/>
            <a:ext cx="2933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789363" y="1828800"/>
            <a:ext cx="2933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5641975" y="304800"/>
            <a:ext cx="1644650" cy="56388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703263" y="304800"/>
            <a:ext cx="4786312" cy="56388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4850" y="304800"/>
            <a:ext cx="6581775" cy="381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703263" y="1828800"/>
            <a:ext cx="2933700" cy="4114800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789363" y="1828800"/>
            <a:ext cx="2933700" cy="4114800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4850" y="304800"/>
            <a:ext cx="6581775" cy="381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703263" y="1828800"/>
            <a:ext cx="6019800" cy="4114800"/>
          </a:xfrm>
        </p:spPr>
        <p:txBody>
          <a:bodyPr/>
          <a:lstStyle/>
          <a:p>
            <a:pPr lvl="0"/>
            <a:endParaRPr lang="de-DE" noProof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54"/>
          <p:cNvSpPr>
            <a:spLocks noChangeArrowheads="1"/>
          </p:cNvSpPr>
          <p:nvPr/>
        </p:nvSpPr>
        <p:spPr bwMode="auto">
          <a:xfrm>
            <a:off x="0" y="0"/>
            <a:ext cx="9144000" cy="1447800"/>
          </a:xfrm>
          <a:prstGeom prst="rect">
            <a:avLst/>
          </a:prstGeom>
          <a:solidFill>
            <a:srgbClr val="FA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1027" name="Oval 955"/>
          <p:cNvSpPr>
            <a:spLocks noChangeArrowheads="1"/>
          </p:cNvSpPr>
          <p:nvPr/>
        </p:nvSpPr>
        <p:spPr bwMode="auto">
          <a:xfrm rot="-66669">
            <a:off x="-234950" y="912813"/>
            <a:ext cx="10369550" cy="99060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04850" y="304800"/>
            <a:ext cx="658177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3263" y="1828800"/>
            <a:ext cx="6019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</p:txBody>
      </p:sp>
      <p:pic>
        <p:nvPicPr>
          <p:cNvPr id="1030" name="Picture 957" descr="Aktion_Stromspar-Check_RGB_aus_pd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8153400" y="5867400"/>
            <a:ext cx="7048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1" name="Rectangle 965"/>
          <p:cNvSpPr>
            <a:spLocks noChangeArrowheads="1"/>
          </p:cNvSpPr>
          <p:nvPr/>
        </p:nvSpPr>
        <p:spPr bwMode="auto">
          <a:xfrm>
            <a:off x="0" y="6743700"/>
            <a:ext cx="9144000" cy="1143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Helvetica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Helvetica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Helvetica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Helvetica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Helvetica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Helvetica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Helvetica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Helvetica" pitchFamily="34" charset="0"/>
        </a:defRPr>
      </a:lvl9pPr>
    </p:titleStyle>
    <p:bodyStyle>
      <a:lvl1pPr marL="342900" indent="-342900" algn="l" rtl="0" eaLnBrk="0" fontAlgn="base" hangingPunct="0">
        <a:lnSpc>
          <a:spcPct val="110000"/>
        </a:lnSpc>
        <a:spcBef>
          <a:spcPct val="0"/>
        </a:spcBef>
        <a:spcAft>
          <a:spcPct val="20000"/>
        </a:spcAft>
        <a:buClr>
          <a:srgbClr val="FA0000"/>
        </a:buClr>
        <a:buSzPct val="14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d/d2/Coat_of_arms_of_Dortmund.svg/180px-Coat_of_arms_of_Dortmund.svg.png" TargetMode="External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468313" y="5249863"/>
            <a:ext cx="8424862" cy="50323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de-DE" sz="1200" b="1" dirty="0" smtClean="0">
                <a:solidFill>
                  <a:srgbClr val="0C89CA"/>
                </a:solidFill>
              </a:rPr>
              <a:t>     </a:t>
            </a:r>
          </a:p>
        </p:txBody>
      </p:sp>
      <p:sp>
        <p:nvSpPr>
          <p:cNvPr id="3075" name="Rectangle 1028"/>
          <p:cNvSpPr>
            <a:spLocks noGrp="1" noChangeArrowheads="1"/>
          </p:cNvSpPr>
          <p:nvPr>
            <p:ph type="ctrTitle"/>
          </p:nvPr>
        </p:nvSpPr>
        <p:spPr>
          <a:xfrm>
            <a:off x="395288" y="3933825"/>
            <a:ext cx="8748712" cy="790575"/>
          </a:xfrm>
        </p:spPr>
        <p:txBody>
          <a:bodyPr/>
          <a:lstStyle/>
          <a:p>
            <a:pPr algn="ctr" eaLnBrk="1" hangingPunct="1"/>
            <a:r>
              <a:rPr lang="de-DE" sz="2000" smtClean="0"/>
              <a:t>„Stromspar-Check für einkommensschwache Haushalte“</a:t>
            </a:r>
            <a:br>
              <a:rPr lang="de-DE" sz="2000" smtClean="0"/>
            </a:br>
            <a:r>
              <a:rPr lang="de-DE" sz="2000" smtClean="0"/>
              <a:t>Caritasverband Dortmund e. V.</a:t>
            </a:r>
          </a:p>
        </p:txBody>
      </p:sp>
      <p:sp>
        <p:nvSpPr>
          <p:cNvPr id="3076" name="Rectangle 103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3077" name="Rectangle 1033"/>
          <p:cNvSpPr>
            <a:spLocks noChangeArrowheads="1"/>
          </p:cNvSpPr>
          <p:nvPr/>
        </p:nvSpPr>
        <p:spPr bwMode="auto">
          <a:xfrm>
            <a:off x="468313" y="4843463"/>
            <a:ext cx="68199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de-DE" sz="1600" b="1"/>
          </a:p>
        </p:txBody>
      </p:sp>
      <p:pic>
        <p:nvPicPr>
          <p:cNvPr id="3078" name="Picture 1034" descr="KI_Logo_4c_300dpi_CMY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67625" y="6164263"/>
            <a:ext cx="1152525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Rectangle 10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de-DE"/>
          </a:p>
        </p:txBody>
      </p:sp>
      <p:sp>
        <p:nvSpPr>
          <p:cNvPr id="3080" name="Rectangle 1038"/>
          <p:cNvSpPr>
            <a:spLocks noChangeArrowheads="1"/>
          </p:cNvSpPr>
          <p:nvPr/>
        </p:nvSpPr>
        <p:spPr bwMode="auto">
          <a:xfrm>
            <a:off x="0" y="3038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de-DE"/>
          </a:p>
        </p:txBody>
      </p:sp>
      <p:graphicFrame>
        <p:nvGraphicFramePr>
          <p:cNvPr id="3081" name="Object 10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0164203"/>
              </p:ext>
            </p:extLst>
          </p:nvPr>
        </p:nvGraphicFramePr>
        <p:xfrm>
          <a:off x="7288213" y="5291139"/>
          <a:ext cx="1089025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7" r:id="rId5" imgW="3806283" imgH="1996068" progId="Imaging.Document">
                  <p:embed/>
                </p:oleObj>
              </mc:Choice>
              <mc:Fallback>
                <p:oleObj r:id="rId5" imgW="3806283" imgH="1996068" progId="Imaging.Document">
                  <p:embed/>
                  <p:pic>
                    <p:nvPicPr>
                      <p:cNvPr id="0" name="Object 10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8213" y="5291139"/>
                        <a:ext cx="1089025" cy="4333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18" name="Picture 46" descr="C:\Users\B.Skindziel\AppData\Local\Microsoft\Windows\Temporary Internet Files\Content.Outlook\ILNMXTCM\CACD9Y9G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229225"/>
            <a:ext cx="764436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38" name="Picture 66" descr="Vollbild anzeige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061" y="5221089"/>
            <a:ext cx="574873" cy="574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Energiesparservice Caritasverband Dortmund</a:t>
            </a: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4100" name="Picture 2" descr="U:\Verwaltung\Fotos\fotos\Fotos Bonan\Gruppenbild 28.09.20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79588"/>
            <a:ext cx="9144000" cy="329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Logobalken_hoch_jpg"/>
          <p:cNvPicPr>
            <a:picLocks noChangeAspect="1" noChangeArrowheads="1"/>
          </p:cNvPicPr>
          <p:nvPr/>
        </p:nvPicPr>
        <p:blipFill>
          <a:blip r:embed="rId3"/>
          <a:srcRect l="10608" r="6241"/>
          <a:stretch>
            <a:fillRect/>
          </a:stretch>
        </p:blipFill>
        <p:spPr bwMode="auto">
          <a:xfrm>
            <a:off x="7524750" y="1079500"/>
            <a:ext cx="169227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513" y="1412875"/>
            <a:ext cx="7561138" cy="5111750"/>
          </a:xfrm>
        </p:spPr>
        <p:txBody>
          <a:bodyPr/>
          <a:lstStyle/>
          <a:p>
            <a:pPr eaLnBrk="1" hangingPunct="1">
              <a:spcBef>
                <a:spcPct val="20000"/>
              </a:spcBef>
            </a:pPr>
            <a:endParaRPr lang="de-DE" sz="1600" dirty="0" smtClean="0"/>
          </a:p>
          <a:p>
            <a:pPr eaLnBrk="1" hangingPunct="1">
              <a:spcBef>
                <a:spcPct val="20000"/>
              </a:spcBef>
            </a:pPr>
            <a:r>
              <a:rPr lang="de-DE" b="1" dirty="0" smtClean="0"/>
              <a:t>Projektstart: </a:t>
            </a:r>
            <a:r>
              <a:rPr lang="de-DE" dirty="0" smtClean="0"/>
              <a:t>Dezember 2008    (ca. 100 Standorte in Deutschland)</a:t>
            </a:r>
          </a:p>
          <a:p>
            <a:pPr eaLnBrk="1" hangingPunct="1">
              <a:spcBef>
                <a:spcPct val="20000"/>
              </a:spcBef>
            </a:pPr>
            <a:endParaRPr lang="de-DE" dirty="0" smtClean="0"/>
          </a:p>
          <a:p>
            <a:pPr eaLnBrk="1" hangingPunct="1">
              <a:spcBef>
                <a:spcPct val="20000"/>
              </a:spcBef>
            </a:pPr>
            <a:r>
              <a:rPr lang="de-DE" dirty="0" smtClean="0"/>
              <a:t>Verbundprojekt vom Deutschen Caritas Verband (DCV) und dem Bundesverband der Energie- und Klimaschutzagenturen Deutschlands (</a:t>
            </a:r>
            <a:r>
              <a:rPr lang="de-DE" dirty="0" err="1" smtClean="0"/>
              <a:t>eaD</a:t>
            </a:r>
            <a:r>
              <a:rPr lang="de-DE" dirty="0" smtClean="0"/>
              <a:t>) e. V.  </a:t>
            </a:r>
          </a:p>
          <a:p>
            <a:pPr marL="0" indent="0" eaLnBrk="1" hangingPunct="1">
              <a:spcBef>
                <a:spcPct val="20000"/>
              </a:spcBef>
              <a:buNone/>
            </a:pPr>
            <a:endParaRPr lang="de-DE" dirty="0" smtClean="0"/>
          </a:p>
          <a:p>
            <a:pPr eaLnBrk="1" hangingPunct="1">
              <a:spcBef>
                <a:spcPct val="20000"/>
              </a:spcBef>
            </a:pPr>
            <a:r>
              <a:rPr lang="de-DE" dirty="0" smtClean="0"/>
              <a:t>Anschubfinanzierung durch das Bundesumweltministerium im Rahmen seiner Klimaschutzinitiative</a:t>
            </a:r>
          </a:p>
          <a:p>
            <a:pPr lvl="1" eaLnBrk="1" hangingPunct="1">
              <a:lnSpc>
                <a:spcPct val="120000"/>
              </a:lnSpc>
              <a:spcAft>
                <a:spcPct val="20000"/>
              </a:spcAft>
            </a:pPr>
            <a:endParaRPr lang="de-DE" sz="1800" b="1" dirty="0" smtClean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z="1800" dirty="0" smtClean="0"/>
              <a:t>Stromspar-Check für einkommensschwache Haushalte</a:t>
            </a:r>
            <a:br>
              <a:rPr lang="de-DE" sz="1800" dirty="0" smtClean="0"/>
            </a:br>
            <a:endParaRPr lang="de-DE" sz="1800" dirty="0" smtClean="0"/>
          </a:p>
        </p:txBody>
      </p:sp>
      <p:pic>
        <p:nvPicPr>
          <p:cNvPr id="5125" name="Picture 7" descr="KI_Logo_4c_300dpi_CMY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2565400"/>
            <a:ext cx="1476375" cy="74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Logobalken_hoch_jpg"/>
          <p:cNvPicPr>
            <a:picLocks noChangeAspect="1" noChangeArrowheads="1"/>
          </p:cNvPicPr>
          <p:nvPr/>
        </p:nvPicPr>
        <p:blipFill>
          <a:blip r:embed="rId3"/>
          <a:srcRect l="10608" r="6241"/>
          <a:stretch>
            <a:fillRect/>
          </a:stretch>
        </p:blipFill>
        <p:spPr bwMode="auto">
          <a:xfrm>
            <a:off x="7451725" y="1052513"/>
            <a:ext cx="169227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529" y="1412875"/>
            <a:ext cx="7417122" cy="5111750"/>
          </a:xfrm>
        </p:spPr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de-DE" b="1" dirty="0" smtClean="0"/>
              <a:t>Der Stromspar-Check in Dortmund </a:t>
            </a:r>
          </a:p>
          <a:p>
            <a:pPr lvl="1" eaLnBrk="1" hangingPunct="1">
              <a:spcAft>
                <a:spcPct val="20000"/>
              </a:spcAft>
              <a:buFontTx/>
              <a:buChar char="–"/>
            </a:pPr>
            <a:r>
              <a:rPr lang="de-DE" sz="1800" dirty="0" smtClean="0">
                <a:solidFill>
                  <a:srgbClr val="000000"/>
                </a:solidFill>
              </a:rPr>
              <a:t>wird gefördert durch die Stadt Dortmund, das Jobcenter Dortmund und die DEW21 (örtlicher Energieversorger)</a:t>
            </a:r>
          </a:p>
          <a:p>
            <a:pPr marL="457200" lvl="1" indent="0" eaLnBrk="1" hangingPunct="1">
              <a:spcAft>
                <a:spcPct val="20000"/>
              </a:spcAft>
            </a:pPr>
            <a:endParaRPr lang="de-DE" sz="800" dirty="0" smtClean="0">
              <a:solidFill>
                <a:srgbClr val="000000"/>
              </a:solidFill>
            </a:endParaRPr>
          </a:p>
          <a:p>
            <a:pPr marL="342900" lvl="1" indent="-342900" eaLnBrk="1" hangingPunct="1">
              <a:lnSpc>
                <a:spcPct val="110000"/>
              </a:lnSpc>
              <a:spcAft>
                <a:spcPct val="20000"/>
              </a:spcAft>
              <a:buClr>
                <a:srgbClr val="FA0000"/>
              </a:buClr>
              <a:buSzPct val="140000"/>
              <a:buFont typeface="Wingdings" pitchFamily="2" charset="2"/>
              <a:buChar char="§"/>
            </a:pPr>
            <a:r>
              <a:rPr lang="de-DE" sz="1800" b="1" dirty="0" smtClean="0">
                <a:ea typeface="+mn-ea"/>
                <a:cs typeface="+mn-cs"/>
              </a:rPr>
              <a:t>Personalstruktu</a:t>
            </a:r>
            <a:r>
              <a:rPr lang="de-DE" sz="2000" b="1" dirty="0" smtClean="0">
                <a:ea typeface="+mn-ea"/>
                <a:cs typeface="+mn-cs"/>
              </a:rPr>
              <a:t>r</a:t>
            </a:r>
          </a:p>
          <a:p>
            <a:pPr lvl="1" eaLnBrk="1" hangingPunct="1">
              <a:spcAft>
                <a:spcPct val="20000"/>
              </a:spcAft>
              <a:buFontTx/>
              <a:buChar char="–"/>
            </a:pPr>
            <a:r>
              <a:rPr lang="de-DE" sz="1800" b="1" dirty="0" smtClean="0"/>
              <a:t>2009  </a:t>
            </a:r>
          </a:p>
          <a:p>
            <a:pPr marL="457200" lvl="1" indent="0" eaLnBrk="1" hangingPunct="1">
              <a:spcAft>
                <a:spcPct val="20000"/>
              </a:spcAft>
            </a:pPr>
            <a:r>
              <a:rPr lang="de-DE" sz="1800" dirty="0"/>
              <a:t> </a:t>
            </a:r>
            <a:r>
              <a:rPr lang="de-DE" sz="1800" dirty="0" smtClean="0"/>
              <a:t>   12 Teilnehmer in Jobperspektive (Schwerbehinderte);</a:t>
            </a:r>
          </a:p>
          <a:p>
            <a:pPr marL="457200" lvl="1" indent="0" eaLnBrk="1" hangingPunct="1">
              <a:spcAft>
                <a:spcPct val="20000"/>
              </a:spcAft>
            </a:pPr>
            <a:r>
              <a:rPr lang="de-DE" sz="1800" dirty="0" smtClean="0"/>
              <a:t>     44 TN in einer Arbeitsgelegenheit (AGH/1,50 €); 3 Anleiter</a:t>
            </a:r>
          </a:p>
          <a:p>
            <a:pPr lvl="1" eaLnBrk="1" hangingPunct="1">
              <a:spcAft>
                <a:spcPct val="20000"/>
              </a:spcAft>
              <a:buFontTx/>
              <a:buChar char="–"/>
            </a:pPr>
            <a:r>
              <a:rPr lang="de-DE" sz="1800" b="1" dirty="0" smtClean="0"/>
              <a:t>2011 Reduzierung des Personals auf</a:t>
            </a:r>
          </a:p>
          <a:p>
            <a:pPr marL="457200" lvl="1" indent="0" eaLnBrk="1" hangingPunct="1">
              <a:spcAft>
                <a:spcPct val="20000"/>
              </a:spcAft>
            </a:pPr>
            <a:r>
              <a:rPr lang="de-DE" sz="1800" b="1" dirty="0" smtClean="0"/>
              <a:t>    8 Teilnehmer in Jobperspektive;</a:t>
            </a:r>
          </a:p>
          <a:p>
            <a:pPr marL="457200" lvl="1" indent="0" eaLnBrk="1" hangingPunct="1">
              <a:spcAft>
                <a:spcPct val="20000"/>
              </a:spcAft>
            </a:pPr>
            <a:r>
              <a:rPr lang="de-DE" sz="1800" b="1" dirty="0"/>
              <a:t> </a:t>
            </a:r>
            <a:r>
              <a:rPr lang="de-DE" sz="1800" b="1" dirty="0" smtClean="0"/>
              <a:t>   36 TN in einer Arbeitsgelegenheit  </a:t>
            </a:r>
            <a:r>
              <a:rPr lang="de-DE" sz="1800" dirty="0" smtClean="0"/>
              <a:t>mit 3 Anleitern</a:t>
            </a:r>
          </a:p>
          <a:p>
            <a:pPr marL="457200" lvl="1" indent="0" eaLnBrk="1" hangingPunct="1">
              <a:spcAft>
                <a:spcPct val="20000"/>
              </a:spcAft>
            </a:pPr>
            <a:endParaRPr lang="de-DE" sz="800" dirty="0" smtClean="0"/>
          </a:p>
          <a:p>
            <a:pPr marL="342900" lvl="1" indent="-342900" eaLnBrk="1" hangingPunct="1">
              <a:lnSpc>
                <a:spcPct val="110000"/>
              </a:lnSpc>
              <a:spcAft>
                <a:spcPct val="20000"/>
              </a:spcAft>
              <a:buClr>
                <a:srgbClr val="FA0000"/>
              </a:buClr>
              <a:buSzPct val="140000"/>
              <a:buFont typeface="Wingdings" pitchFamily="2" charset="2"/>
              <a:buChar char="§"/>
            </a:pPr>
            <a:r>
              <a:rPr lang="de-DE" sz="2000" b="1" dirty="0" smtClean="0">
                <a:solidFill>
                  <a:srgbClr val="FF0000"/>
                </a:solidFill>
              </a:rPr>
              <a:t>Ziel </a:t>
            </a:r>
            <a:r>
              <a:rPr lang="de-DE" sz="1800" b="1" dirty="0">
                <a:solidFill>
                  <a:srgbClr val="FF0000"/>
                </a:solidFill>
                <a:ea typeface="+mn-ea"/>
                <a:cs typeface="+mn-cs"/>
              </a:rPr>
              <a:t>für</a:t>
            </a:r>
            <a:r>
              <a:rPr lang="de-DE" sz="2000" b="1" dirty="0" smtClean="0">
                <a:solidFill>
                  <a:srgbClr val="FF0000"/>
                </a:solidFill>
              </a:rPr>
              <a:t> 2013!!</a:t>
            </a:r>
          </a:p>
          <a:p>
            <a:pPr marL="457200" lvl="1" indent="0" eaLnBrk="1" hangingPunct="1">
              <a:spcAft>
                <a:spcPct val="20000"/>
              </a:spcAft>
            </a:pPr>
            <a:r>
              <a:rPr lang="de-DE" sz="1800" b="1" dirty="0" smtClean="0">
                <a:solidFill>
                  <a:srgbClr val="000000"/>
                </a:solidFill>
              </a:rPr>
              <a:t>    Aufstockung des Personals auf 12 TN in JP + 44 TN in AGH</a:t>
            </a:r>
            <a:endParaRPr lang="de-DE" sz="1800" b="1" dirty="0">
              <a:solidFill>
                <a:srgbClr val="000000"/>
              </a:solidFill>
            </a:endParaRPr>
          </a:p>
          <a:p>
            <a:pPr lvl="1" eaLnBrk="1" hangingPunct="1">
              <a:lnSpc>
                <a:spcPct val="120000"/>
              </a:lnSpc>
              <a:spcAft>
                <a:spcPct val="20000"/>
              </a:spcAft>
            </a:pPr>
            <a:r>
              <a:rPr lang="de-DE" sz="1800" b="1" dirty="0" smtClean="0"/>
              <a:t>    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z="1800" smtClean="0"/>
              <a:t>Stromspar-Check für einkommensschwache Haushalte</a:t>
            </a:r>
            <a:br>
              <a:rPr lang="de-DE" sz="1800" smtClean="0"/>
            </a:br>
            <a:endParaRPr lang="de-DE" sz="1800" smtClean="0"/>
          </a:p>
        </p:txBody>
      </p:sp>
      <p:pic>
        <p:nvPicPr>
          <p:cNvPr id="5125" name="Picture 7" descr="KI_Logo_4c_300dpi_CMY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2565400"/>
            <a:ext cx="1476375" cy="74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806329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 smtClean="0"/>
              <a:t>Hintergrund und Zielgruppe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052513"/>
            <a:ext cx="8280722" cy="5689600"/>
          </a:xfrm>
        </p:spPr>
        <p:txBody>
          <a:bodyPr/>
          <a:lstStyle/>
          <a:p>
            <a:pPr defTabSz="939800" eaLnBrk="1" hangingPunct="1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defRPr/>
            </a:pPr>
            <a:endParaRPr lang="de-DE" b="1" dirty="0" smtClean="0"/>
          </a:p>
          <a:p>
            <a:pPr defTabSz="939800" eaLnBrk="1" hangingPunct="1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defRPr/>
            </a:pPr>
            <a:endParaRPr lang="de-DE" b="1" dirty="0"/>
          </a:p>
          <a:p>
            <a:pPr defTabSz="939800" eaLnBrk="1" hangingPunct="1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defRPr/>
            </a:pPr>
            <a:r>
              <a:rPr lang="de-DE" sz="2000" b="1" dirty="0" smtClean="0"/>
              <a:t>Zielgruppe </a:t>
            </a:r>
            <a:r>
              <a:rPr lang="de-DE" sz="2000" b="1" dirty="0" smtClean="0">
                <a:sym typeface="Wingdings 3"/>
              </a:rPr>
              <a:t></a:t>
            </a:r>
            <a:r>
              <a:rPr lang="de-DE" sz="2000" b="1" dirty="0" smtClean="0"/>
              <a:t>Transferleistungsempfänger/innen in Dortmund </a:t>
            </a:r>
          </a:p>
          <a:p>
            <a:pPr marL="0" indent="0" defTabSz="939800" eaLnBrk="1" hangingPunct="1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None/>
              <a:defRPr/>
            </a:pPr>
            <a:endParaRPr lang="de-DE" sz="1200" b="1" dirty="0" smtClean="0"/>
          </a:p>
          <a:p>
            <a:pPr lvl="1" defTabSz="939800" eaLnBrk="1" hangingPunct="1">
              <a:spcBef>
                <a:spcPct val="10000"/>
              </a:spcBef>
              <a:spcAft>
                <a:spcPct val="10000"/>
              </a:spcAft>
              <a:buFont typeface="Wingdings" pitchFamily="2" charset="2"/>
              <a:buChar char="Ø"/>
              <a:defRPr/>
            </a:pPr>
            <a:r>
              <a:rPr lang="de-DE" b="1" dirty="0" smtClean="0"/>
              <a:t> </a:t>
            </a:r>
            <a:r>
              <a:rPr lang="de-DE" b="1" dirty="0"/>
              <a:t>57.298 </a:t>
            </a:r>
            <a:r>
              <a:rPr lang="de-DE" b="1" dirty="0" smtClean="0"/>
              <a:t> Empfänger von Arbeitslosengeld II </a:t>
            </a:r>
            <a:r>
              <a:rPr lang="de-DE" dirty="0" smtClean="0"/>
              <a:t>(Grundsicherung für </a:t>
            </a:r>
            <a:r>
              <a:rPr lang="de-DE" b="1" dirty="0" smtClean="0"/>
              <a:t>erwerbsfähige</a:t>
            </a:r>
            <a:r>
              <a:rPr lang="de-DE" dirty="0" smtClean="0"/>
              <a:t> Leistungsberechtigte)(</a:t>
            </a:r>
            <a:r>
              <a:rPr lang="de-DE" b="1" dirty="0" smtClean="0"/>
              <a:t>+ 22.437  Empfänger von Sozialgeld</a:t>
            </a:r>
            <a:r>
              <a:rPr lang="de-DE" dirty="0" smtClean="0"/>
              <a:t>, v.a. Kinder die nicht erwerbsfähig und in einer Bedarfsgemeinschaft leben)</a:t>
            </a:r>
          </a:p>
          <a:p>
            <a:pPr marL="457200" lvl="1" indent="0" defTabSz="939800" eaLnBrk="1" hangingPunct="1">
              <a:spcBef>
                <a:spcPct val="10000"/>
              </a:spcBef>
              <a:spcAft>
                <a:spcPct val="10000"/>
              </a:spcAft>
              <a:defRPr/>
            </a:pPr>
            <a:endParaRPr lang="de-DE" dirty="0" smtClean="0"/>
          </a:p>
          <a:p>
            <a:pPr lvl="1" defTabSz="939800" eaLnBrk="1" hangingPunct="1">
              <a:spcBef>
                <a:spcPct val="10000"/>
              </a:spcBef>
              <a:spcAft>
                <a:spcPct val="10000"/>
              </a:spcAft>
              <a:buFont typeface="Wingdings" pitchFamily="2" charset="2"/>
              <a:buChar char="Ø"/>
              <a:defRPr/>
            </a:pPr>
            <a:r>
              <a:rPr lang="de-DE" b="1" dirty="0" smtClean="0"/>
              <a:t>10.721 Empfänger von Sozialhilfe</a:t>
            </a:r>
            <a:r>
              <a:rPr lang="de-DE" dirty="0" smtClean="0"/>
              <a:t> (außerhalb von Einrichtungen), davon</a:t>
            </a:r>
          </a:p>
          <a:p>
            <a:pPr marL="522288" lvl="1" indent="-65088" defTabSz="939800" eaLnBrk="1" hangingPunct="1">
              <a:spcBef>
                <a:spcPct val="10000"/>
              </a:spcBef>
              <a:spcAft>
                <a:spcPct val="10000"/>
              </a:spcAft>
              <a:defRPr/>
            </a:pPr>
            <a:r>
              <a:rPr lang="de-DE" dirty="0" smtClean="0"/>
              <a:t>	             </a:t>
            </a:r>
            <a:r>
              <a:rPr lang="de-DE" dirty="0"/>
              <a:t>9.644 </a:t>
            </a:r>
            <a:r>
              <a:rPr lang="de-DE" dirty="0" smtClean="0"/>
              <a:t> Empfänger von </a:t>
            </a:r>
            <a:r>
              <a:rPr lang="de-DE" b="1" dirty="0" smtClean="0"/>
              <a:t>Grundsicherung im Alter </a:t>
            </a:r>
            <a:r>
              <a:rPr lang="de-DE" dirty="0" smtClean="0"/>
              <a:t>+ bei Erwerbsminderung</a:t>
            </a:r>
          </a:p>
          <a:p>
            <a:pPr marL="522288" lvl="1" indent="-65088" defTabSz="939800" eaLnBrk="1" hangingPunct="1">
              <a:spcBef>
                <a:spcPct val="10000"/>
              </a:spcBef>
              <a:spcAft>
                <a:spcPct val="10000"/>
              </a:spcAft>
              <a:defRPr/>
            </a:pPr>
            <a:r>
              <a:rPr lang="de-DE" dirty="0" smtClean="0"/>
              <a:t>	             1.077 Empfänger von </a:t>
            </a:r>
            <a:r>
              <a:rPr lang="de-DE" b="1" dirty="0" smtClean="0"/>
              <a:t>Hilfe zum Lebensunterhalt</a:t>
            </a:r>
          </a:p>
          <a:p>
            <a:pPr marL="522288" lvl="1" indent="-65088" defTabSz="939800" eaLnBrk="1" hangingPunct="1">
              <a:spcBef>
                <a:spcPct val="10000"/>
              </a:spcBef>
              <a:spcAft>
                <a:spcPct val="10000"/>
              </a:spcAft>
              <a:defRPr/>
            </a:pPr>
            <a:endParaRPr lang="de-DE" b="1" dirty="0" smtClean="0"/>
          </a:p>
          <a:p>
            <a:pPr lvl="1" defTabSz="939800" eaLnBrk="1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de-DE" b="1" dirty="0" smtClean="0"/>
              <a:t>6.300 Haushalte beziehen Wohngeld </a:t>
            </a:r>
            <a:r>
              <a:rPr lang="de-DE" dirty="0" smtClean="0"/>
              <a:t>(auf Grund ihres geringen Einkommens) (Stand 30.10.2012)</a:t>
            </a:r>
          </a:p>
          <a:p>
            <a:pPr marL="522288" lvl="1" indent="-65088" defTabSz="939800" eaLnBrk="1" hangingPunct="1">
              <a:spcBef>
                <a:spcPts val="0"/>
              </a:spcBef>
              <a:spcAft>
                <a:spcPts val="0"/>
              </a:spcAft>
              <a:buFontTx/>
              <a:buChar char="–"/>
              <a:defRPr/>
            </a:pPr>
            <a:endParaRPr lang="de-DE" sz="800" dirty="0" smtClean="0"/>
          </a:p>
          <a:p>
            <a:pPr marL="0" indent="0" defTabSz="939800" eaLnBrk="1" hangingPunct="1">
              <a:spcBef>
                <a:spcPct val="30000"/>
              </a:spcBef>
              <a:buNone/>
              <a:defRPr/>
            </a:pPr>
            <a:endParaRPr lang="de-DE" dirty="0" smtClean="0"/>
          </a:p>
          <a:p>
            <a:pPr marL="0" indent="0" defTabSz="939800" eaLnBrk="1" hangingPunct="1">
              <a:spcBef>
                <a:spcPct val="30000"/>
              </a:spcBef>
              <a:buNone/>
              <a:defRPr/>
            </a:pPr>
            <a:endParaRPr lang="de-DE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 smtClean="0"/>
              <a:t>Hintergrund und Zielgruppe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512" y="1052513"/>
            <a:ext cx="8856984" cy="5689600"/>
          </a:xfrm>
        </p:spPr>
        <p:txBody>
          <a:bodyPr/>
          <a:lstStyle/>
          <a:p>
            <a:pPr marL="522288" lvl="1" indent="-65088" defTabSz="939800" eaLnBrk="1" hangingPunct="1">
              <a:spcBef>
                <a:spcPts val="0"/>
              </a:spcBef>
              <a:spcAft>
                <a:spcPts val="0"/>
              </a:spcAft>
              <a:buFontTx/>
              <a:buChar char="–"/>
              <a:defRPr/>
            </a:pPr>
            <a:endParaRPr lang="de-DE" sz="800" dirty="0" smtClean="0"/>
          </a:p>
          <a:p>
            <a:pPr marL="522288" lvl="1" indent="-65088" defTabSz="939800" eaLnBrk="1" hangingPunct="1">
              <a:spcBef>
                <a:spcPts val="0"/>
              </a:spcBef>
              <a:spcAft>
                <a:spcPts val="0"/>
              </a:spcAft>
              <a:buFontTx/>
              <a:buChar char="–"/>
              <a:defRPr/>
            </a:pPr>
            <a:endParaRPr lang="de-DE" sz="800" dirty="0"/>
          </a:p>
          <a:p>
            <a:pPr marL="522288" lvl="1" indent="-65088" defTabSz="939800" eaLnBrk="1" hangingPunct="1">
              <a:spcBef>
                <a:spcPts val="0"/>
              </a:spcBef>
              <a:spcAft>
                <a:spcPts val="0"/>
              </a:spcAft>
              <a:buFontTx/>
              <a:buChar char="–"/>
              <a:defRPr/>
            </a:pPr>
            <a:endParaRPr lang="de-DE" sz="800" dirty="0" smtClean="0"/>
          </a:p>
          <a:p>
            <a:pPr lvl="0" defTabSz="939800" eaLnBrk="1" hangingPunct="1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defRPr/>
            </a:pPr>
            <a:r>
              <a:rPr lang="de-DE" sz="2000" b="1" dirty="0" smtClean="0">
                <a:solidFill>
                  <a:srgbClr val="000000"/>
                </a:solidFill>
              </a:rPr>
              <a:t>Hintergrund </a:t>
            </a:r>
          </a:p>
          <a:p>
            <a:pPr marL="522288" lvl="1" indent="-65088" defTabSz="939800" eaLnBrk="1" hangingPunct="1">
              <a:spcBef>
                <a:spcPts val="0"/>
              </a:spcBef>
              <a:spcAft>
                <a:spcPts val="0"/>
              </a:spcAft>
              <a:buFontTx/>
              <a:buChar char="–"/>
              <a:defRPr/>
            </a:pPr>
            <a:endParaRPr lang="de-DE" sz="800" dirty="0"/>
          </a:p>
          <a:p>
            <a:pPr marL="522288" lvl="1" indent="-65088" defTabSz="939800" eaLnBrk="1" hangingPunct="1">
              <a:spcBef>
                <a:spcPts val="0"/>
              </a:spcBef>
              <a:spcAft>
                <a:spcPts val="0"/>
              </a:spcAft>
              <a:buFontTx/>
              <a:buChar char="–"/>
              <a:defRPr/>
            </a:pPr>
            <a:endParaRPr lang="de-DE" sz="800" dirty="0" smtClean="0"/>
          </a:p>
          <a:p>
            <a:pPr defTabSz="93980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de-DE" dirty="0" smtClean="0"/>
              <a:t>Regelsatz für Arbeitslosengeld II: 374 €/ Monat  (Stand 2012), davon 31,27 € für Strom und Instandhaltung</a:t>
            </a:r>
          </a:p>
          <a:p>
            <a:pPr defTabSz="93980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de-DE" sz="800" dirty="0"/>
          </a:p>
          <a:p>
            <a:pPr defTabSz="93980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de-DE" dirty="0"/>
              <a:t>Rasante Entwicklung der Strompreise für </a:t>
            </a:r>
            <a:r>
              <a:rPr lang="de-DE" dirty="0" smtClean="0"/>
              <a:t>Haushaltskunden</a:t>
            </a:r>
            <a:r>
              <a:rPr lang="de-DE" dirty="0"/>
              <a:t>, sowie die außergewöhnlich hohe Belastung für einkommensschwache Haushalte</a:t>
            </a:r>
          </a:p>
          <a:p>
            <a:pPr marL="0" indent="0" defTabSz="939800" eaLnBrk="1" hangingPunct="1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None/>
              <a:defRPr/>
            </a:pPr>
            <a:r>
              <a:rPr lang="de-DE" dirty="0"/>
              <a:t>      (Anstieg um mehr als 20 %)</a:t>
            </a:r>
          </a:p>
          <a:p>
            <a:pPr lvl="0" defTabSz="939800" eaLnBrk="1" hangingPunct="1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Font typeface="Wingdings" pitchFamily="2" charset="2"/>
              <a:buChar char="Ø"/>
              <a:defRPr/>
            </a:pPr>
            <a:endParaRPr lang="de-DE" sz="800" dirty="0" smtClean="0">
              <a:solidFill>
                <a:srgbClr val="000000"/>
              </a:solidFill>
            </a:endParaRPr>
          </a:p>
          <a:p>
            <a:pPr lvl="0" defTabSz="939800" eaLnBrk="1" hangingPunct="1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Font typeface="Wingdings" pitchFamily="2" charset="2"/>
              <a:buChar char="Ø"/>
              <a:defRPr/>
            </a:pPr>
            <a:r>
              <a:rPr lang="de-DE" dirty="0" smtClean="0">
                <a:solidFill>
                  <a:srgbClr val="000000"/>
                </a:solidFill>
              </a:rPr>
              <a:t>Anteil </a:t>
            </a:r>
            <a:r>
              <a:rPr lang="de-DE" dirty="0">
                <a:solidFill>
                  <a:srgbClr val="000000"/>
                </a:solidFill>
              </a:rPr>
              <a:t>für Strom am Regelsatz stieg nicht entsprechend mit</a:t>
            </a:r>
          </a:p>
          <a:p>
            <a:pPr marL="0" indent="0" defTabSz="93980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de-DE" sz="800" dirty="0" smtClean="0"/>
          </a:p>
          <a:p>
            <a:pPr marL="0" indent="0" defTabSz="93980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de-DE" sz="800" dirty="0" smtClean="0"/>
          </a:p>
          <a:p>
            <a:pPr defTabSz="939800" eaLnBrk="1" hangingPunct="1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Font typeface="Wingdings" pitchFamily="2" charset="2"/>
              <a:buChar char="Ø"/>
              <a:defRPr/>
            </a:pPr>
            <a:r>
              <a:rPr lang="de-DE" dirty="0" smtClean="0"/>
              <a:t>Kaum verfügbare Mittel für Investitionen in Energieeffizienz</a:t>
            </a:r>
          </a:p>
          <a:p>
            <a:pPr marL="0" indent="0" defTabSz="939800" eaLnBrk="1" hangingPunct="1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None/>
              <a:defRPr/>
            </a:pPr>
            <a:r>
              <a:rPr lang="de-DE" dirty="0" smtClean="0"/>
              <a:t>     </a:t>
            </a:r>
            <a:r>
              <a:rPr lang="de-DE" dirty="0" smtClean="0">
                <a:sym typeface="Wingdings 3"/>
              </a:rPr>
              <a:t> alte Kühlgeräte, Waschmaschinen, Wäschetrockner usw. mit hohem Verbrauch</a:t>
            </a:r>
          </a:p>
          <a:p>
            <a:pPr marL="0" indent="0" defTabSz="939800" eaLnBrk="1" hangingPunct="1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None/>
              <a:defRPr/>
            </a:pPr>
            <a:endParaRPr lang="de-DE" sz="800" dirty="0" smtClean="0"/>
          </a:p>
          <a:p>
            <a:pPr defTabSz="939800" eaLnBrk="1" hangingPunct="1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Font typeface="Wingdings" pitchFamily="2" charset="2"/>
              <a:buChar char="Ø"/>
              <a:defRPr/>
            </a:pPr>
            <a:r>
              <a:rPr lang="de-DE" dirty="0" smtClean="0"/>
              <a:t>Eingeschränktes Bewusstsein für Energieeinsparung </a:t>
            </a:r>
          </a:p>
          <a:p>
            <a:pPr marL="0" indent="0" defTabSz="939800" eaLnBrk="1" hangingPunct="1">
              <a:spcBef>
                <a:spcPct val="30000"/>
              </a:spcBef>
              <a:buNone/>
              <a:defRPr/>
            </a:pPr>
            <a:endParaRPr lang="de-DE" dirty="0" smtClean="0"/>
          </a:p>
          <a:p>
            <a:pPr marL="0" indent="0" defTabSz="939800" eaLnBrk="1" hangingPunct="1">
              <a:spcBef>
                <a:spcPct val="30000"/>
              </a:spcBef>
              <a:buNone/>
              <a:defRPr/>
            </a:pPr>
            <a:endParaRPr lang="de-DE" sz="1600" dirty="0" smtClean="0"/>
          </a:p>
        </p:txBody>
      </p:sp>
    </p:spTree>
    <p:extLst>
      <p:ext uri="{BB962C8B-B14F-4D97-AF65-F5344CB8AC3E}">
        <p14:creationId xmlns:p14="http://schemas.microsoft.com/office/powerpoint/2010/main" val="222919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026"/>
          <p:cNvSpPr>
            <a:spLocks noGrp="1" noChangeArrowheads="1"/>
          </p:cNvSpPr>
          <p:nvPr>
            <p:ph type="body" idx="1"/>
          </p:nvPr>
        </p:nvSpPr>
        <p:spPr>
          <a:xfrm>
            <a:off x="304800" y="1125538"/>
            <a:ext cx="8610600" cy="5580062"/>
          </a:xfrm>
        </p:spPr>
        <p:txBody>
          <a:bodyPr/>
          <a:lstStyle/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</a:pPr>
            <a:r>
              <a:rPr lang="de-DE" sz="2000" b="1" dirty="0" smtClean="0"/>
              <a:t>Sozialpolitische Zielsetzung</a:t>
            </a:r>
          </a:p>
          <a:p>
            <a:pPr lvl="1" eaLnBrk="1" hangingPunct="1">
              <a:spcBef>
                <a:spcPct val="50000"/>
              </a:spcBef>
              <a:buFontTx/>
              <a:buChar char="–"/>
            </a:pPr>
            <a:r>
              <a:rPr lang="de-DE" sz="1800" dirty="0" smtClean="0"/>
              <a:t>Kostenentlastungen für einkommensschwache Haushalte + Kommunen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</a:pPr>
            <a:r>
              <a:rPr lang="de-DE" sz="2000" b="1" dirty="0" smtClean="0"/>
              <a:t>Arbeitsmarktpolitische Zielsetzung</a:t>
            </a:r>
          </a:p>
          <a:p>
            <a:pPr lvl="1" eaLnBrk="1" hangingPunct="1">
              <a:spcBef>
                <a:spcPct val="50000"/>
              </a:spcBef>
              <a:buFontTx/>
              <a:buChar char="–"/>
            </a:pPr>
            <a:r>
              <a:rPr lang="de-DE" sz="1800" dirty="0" smtClean="0"/>
              <a:t>Heranführung an den ersten Arbeitsmarkt</a:t>
            </a:r>
          </a:p>
          <a:p>
            <a:pPr lvl="1" eaLnBrk="1" hangingPunct="1">
              <a:spcBef>
                <a:spcPct val="50000"/>
              </a:spcBef>
              <a:buFontTx/>
              <a:buChar char="–"/>
            </a:pPr>
            <a:r>
              <a:rPr lang="de-DE" sz="1800" dirty="0" smtClean="0"/>
              <a:t>Qualifizierung von Langzeitarbeitslosen,  einschließlich Schwerbehinderter </a:t>
            </a:r>
            <a:r>
              <a:rPr lang="de-DE" sz="1800" dirty="0" smtClean="0">
                <a:solidFill>
                  <a:srgbClr val="3333FF"/>
                </a:solidFill>
              </a:rPr>
              <a:t>(Zertifizierung durch die HWK zum „Serviceberater und Serviceberaterin für Energie- und Wasserspartechnik“ möglich)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</a:pPr>
            <a:r>
              <a:rPr lang="de-DE" sz="2000" b="1" dirty="0" smtClean="0"/>
              <a:t>Klimapolitische Zielsetzung</a:t>
            </a:r>
          </a:p>
          <a:p>
            <a:pPr lvl="1" eaLnBrk="1" hangingPunct="1">
              <a:spcBef>
                <a:spcPct val="30000"/>
              </a:spcBef>
              <a:buFontTx/>
              <a:buChar char="–"/>
            </a:pPr>
            <a:r>
              <a:rPr lang="de-DE" sz="1800" dirty="0" smtClean="0"/>
              <a:t>Reduzierung von CO2-Emissionen</a:t>
            </a:r>
          </a:p>
          <a:p>
            <a:pPr lvl="1" eaLnBrk="1" hangingPunct="1">
              <a:spcBef>
                <a:spcPct val="40000"/>
              </a:spcBef>
              <a:buFontTx/>
              <a:buChar char="–"/>
            </a:pPr>
            <a:r>
              <a:rPr lang="de-DE" sz="1800" dirty="0" smtClean="0"/>
              <a:t>Verbreitung der Nutzung bewährter Energie- und Wassersparspartechniken </a:t>
            </a:r>
          </a:p>
          <a:p>
            <a:pPr lvl="1" eaLnBrk="1" hangingPunct="1">
              <a:spcBef>
                <a:spcPct val="40000"/>
              </a:spcBef>
              <a:buFontTx/>
              <a:buChar char="–"/>
            </a:pPr>
            <a:r>
              <a:rPr lang="de-DE" sz="1800" dirty="0" smtClean="0"/>
              <a:t>Sichtbarer Beitrag armer Menschen zu Klimaschutz-Zielen der Bundesregierung wie zur Bewahrung der Schöpfung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</a:pPr>
            <a:r>
              <a:rPr lang="de-DE" sz="2000" b="1" dirty="0" smtClean="0"/>
              <a:t>Bildungspolitische Zielsetzung</a:t>
            </a:r>
          </a:p>
          <a:p>
            <a:pPr lvl="1" eaLnBrk="1" hangingPunct="1">
              <a:spcBef>
                <a:spcPct val="30000"/>
              </a:spcBef>
              <a:buFontTx/>
              <a:buChar char="–"/>
            </a:pPr>
            <a:r>
              <a:rPr lang="de-DE" sz="1800" dirty="0" smtClean="0"/>
              <a:t>Sensibilisierung einkommensschwacher Haushalte für Klimaschutz </a:t>
            </a:r>
            <a:br>
              <a:rPr lang="de-DE" sz="1800" dirty="0" smtClean="0"/>
            </a:br>
            <a:r>
              <a:rPr lang="de-DE" sz="1800" dirty="0" smtClean="0"/>
              <a:t>und Energieeinsparung</a:t>
            </a:r>
          </a:p>
          <a:p>
            <a:pPr lvl="1" eaLnBrk="1" hangingPunct="1">
              <a:spcBef>
                <a:spcPct val="40000"/>
              </a:spcBef>
              <a:buFontTx/>
              <a:buChar char="–"/>
            </a:pPr>
            <a:endParaRPr lang="de-DE" sz="1800" dirty="0" smtClean="0"/>
          </a:p>
          <a:p>
            <a:pPr eaLnBrk="1" hangingPunct="1">
              <a:spcBef>
                <a:spcPct val="50000"/>
              </a:spcBef>
              <a:spcAft>
                <a:spcPct val="0"/>
              </a:spcAft>
            </a:pPr>
            <a:endParaRPr lang="de-DE" dirty="0" smtClean="0"/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mtClean="0"/>
              <a:t>Zielsetzungen Stromspar-Check  in Dortmund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4213" y="1052513"/>
            <a:ext cx="4679950" cy="2024856"/>
          </a:xfrm>
        </p:spPr>
        <p:txBody>
          <a:bodyPr/>
          <a:lstStyle/>
          <a:p>
            <a:pPr marL="0" indent="0" eaLnBrk="1" hangingPunct="1">
              <a:lnSpc>
                <a:spcPct val="100000"/>
              </a:lnSpc>
              <a:buNone/>
              <a:defRPr/>
            </a:pPr>
            <a:r>
              <a:rPr lang="de-DE" sz="2000" dirty="0" smtClean="0"/>
              <a:t>  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de-DE" sz="2000" b="1" dirty="0" smtClean="0"/>
              <a:t>Termin erster Haushaltsbesuch </a:t>
            </a:r>
          </a:p>
          <a:p>
            <a:pPr lvl="1" eaLnBrk="1" hangingPunct="1">
              <a:spcBef>
                <a:spcPts val="0"/>
              </a:spcBef>
              <a:buFontTx/>
              <a:buChar char="–"/>
              <a:defRPr/>
            </a:pPr>
            <a:r>
              <a:rPr lang="de-DE" sz="1800" dirty="0" smtClean="0"/>
              <a:t>Erfassung der Geräteausstattung</a:t>
            </a:r>
          </a:p>
          <a:p>
            <a:pPr lvl="1" eaLnBrk="1" hangingPunct="1">
              <a:spcBef>
                <a:spcPts val="0"/>
              </a:spcBef>
              <a:buFontTx/>
              <a:buChar char="–"/>
              <a:defRPr/>
            </a:pPr>
            <a:r>
              <a:rPr lang="de-DE" sz="1800" dirty="0" smtClean="0"/>
              <a:t>Aufnahme des aktuellen Strom- und Wasserverbrauchs (messen)</a:t>
            </a:r>
          </a:p>
          <a:p>
            <a:pPr lvl="1" eaLnBrk="1" hangingPunct="1">
              <a:spcBef>
                <a:spcPts val="0"/>
              </a:spcBef>
              <a:buFontTx/>
              <a:buChar char="–"/>
              <a:defRPr/>
            </a:pPr>
            <a:r>
              <a:rPr lang="de-DE" sz="1800" dirty="0" smtClean="0"/>
              <a:t>Verbräuche aus Abrechnungen erfassen (Strom, Wasser, </a:t>
            </a:r>
            <a:r>
              <a:rPr lang="de-DE" sz="1800" b="1" dirty="0" smtClean="0"/>
              <a:t>Heizung</a:t>
            </a:r>
            <a:r>
              <a:rPr lang="de-DE" sz="1800" dirty="0" smtClean="0"/>
              <a:t>)</a:t>
            </a:r>
          </a:p>
          <a:p>
            <a:pPr lvl="1" eaLnBrk="1" hangingPunct="1">
              <a:spcBef>
                <a:spcPts val="0"/>
              </a:spcBef>
              <a:buFontTx/>
              <a:buChar char="–"/>
              <a:defRPr/>
            </a:pPr>
            <a:r>
              <a:rPr lang="de-DE" sz="1800" dirty="0"/>
              <a:t>a</a:t>
            </a:r>
            <a:r>
              <a:rPr lang="de-DE" sz="1800" dirty="0" smtClean="0"/>
              <a:t>kt. Zählerstand ablesen </a:t>
            </a:r>
            <a:endParaRPr lang="de-DE" sz="1400" dirty="0"/>
          </a:p>
          <a:p>
            <a:pPr lvl="1" eaLnBrk="1" hangingPunct="1">
              <a:spcBef>
                <a:spcPts val="0"/>
              </a:spcBef>
              <a:buFontTx/>
              <a:buChar char="–"/>
              <a:defRPr/>
            </a:pPr>
            <a:endParaRPr lang="de-DE" sz="1800" dirty="0" smtClean="0"/>
          </a:p>
          <a:p>
            <a:pPr lvl="0" eaLnBrk="1" hangingPunct="1">
              <a:lnSpc>
                <a:spcPct val="150000"/>
              </a:lnSpc>
              <a:defRPr/>
            </a:pPr>
            <a:r>
              <a:rPr lang="de-DE" sz="2000" b="1" dirty="0" smtClean="0">
                <a:solidFill>
                  <a:srgbClr val="000000"/>
                </a:solidFill>
              </a:rPr>
              <a:t>Tätigkeiten im Büro (Träger)</a:t>
            </a:r>
            <a:endParaRPr lang="de-DE" sz="2000" b="1" dirty="0">
              <a:solidFill>
                <a:srgbClr val="000000"/>
              </a:solidFill>
            </a:endParaRPr>
          </a:p>
          <a:p>
            <a:pPr lvl="1" eaLnBrk="1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de-DE" sz="1800" dirty="0" smtClean="0"/>
              <a:t>Eingabe der Daten in die EDV</a:t>
            </a:r>
          </a:p>
          <a:p>
            <a:pPr lvl="1" eaLnBrk="1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de-DE" sz="1800" dirty="0" smtClean="0"/>
              <a:t>Erstellung </a:t>
            </a:r>
            <a:r>
              <a:rPr lang="de-DE" sz="1800" dirty="0"/>
              <a:t>des Haushaltsberichts</a:t>
            </a:r>
          </a:p>
          <a:p>
            <a:pPr lvl="1" eaLnBrk="1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de-DE" sz="1800" dirty="0"/>
              <a:t>Überprüfung durch die  </a:t>
            </a:r>
            <a:r>
              <a:rPr lang="de-DE" sz="1800" dirty="0" smtClean="0"/>
              <a:t>Fachanleiter bzw. Trainer    </a:t>
            </a:r>
            <a:endParaRPr lang="de-DE" sz="1800" dirty="0"/>
          </a:p>
          <a:p>
            <a:pPr lvl="1" eaLnBrk="1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de-DE" sz="1800" dirty="0"/>
              <a:t>Zusammenstellung eines individuellen </a:t>
            </a:r>
            <a:r>
              <a:rPr lang="de-DE" sz="1800" dirty="0" smtClean="0"/>
              <a:t>Soforthilfepakets</a:t>
            </a:r>
            <a:endParaRPr lang="de-DE" sz="1800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mtClean="0"/>
              <a:t>Der Stromspar-Check</a:t>
            </a:r>
          </a:p>
        </p:txBody>
      </p:sp>
      <p:pic>
        <p:nvPicPr>
          <p:cNvPr id="8197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163" y="1658938"/>
            <a:ext cx="3660775" cy="283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9926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11561" y="1052513"/>
            <a:ext cx="4608140" cy="1584325"/>
          </a:xfrm>
        </p:spPr>
        <p:txBody>
          <a:bodyPr/>
          <a:lstStyle/>
          <a:p>
            <a:endParaRPr lang="de-DE" sz="2000" dirty="0" smtClean="0"/>
          </a:p>
          <a:p>
            <a:r>
              <a:rPr lang="de-DE" sz="2000" dirty="0" smtClean="0"/>
              <a:t> </a:t>
            </a:r>
            <a:r>
              <a:rPr lang="de-DE" sz="2000" b="1" dirty="0"/>
              <a:t>Termin </a:t>
            </a:r>
            <a:r>
              <a:rPr lang="de-DE" sz="2000" b="1" dirty="0" smtClean="0"/>
              <a:t>zweiter Haushaltsbesuch</a:t>
            </a:r>
            <a:endParaRPr lang="de-DE" sz="2000" b="1" dirty="0"/>
          </a:p>
          <a:p>
            <a:pPr marL="723900" lvl="1" indent="-266700">
              <a:buFontTx/>
              <a:buChar char="–"/>
            </a:pPr>
            <a:r>
              <a:rPr lang="de-DE" dirty="0"/>
              <a:t>Einbau der kostenlosen Soforthilfen nach Bedarf</a:t>
            </a:r>
          </a:p>
          <a:p>
            <a:pPr marL="723900" lvl="1" indent="-266700">
              <a:buFontTx/>
              <a:buChar char="–"/>
            </a:pPr>
            <a:r>
              <a:rPr lang="de-DE" dirty="0"/>
              <a:t>Erklärung des Haushaltsberichts</a:t>
            </a:r>
          </a:p>
          <a:p>
            <a:pPr marL="1219200" lvl="2" indent="-342900">
              <a:buFont typeface="Helvetica" pitchFamily="34" charset="0"/>
              <a:buAutoNum type="arabicPeriod"/>
            </a:pPr>
            <a:r>
              <a:rPr lang="de-DE" dirty="0"/>
              <a:t>Einsparpotenziale </a:t>
            </a:r>
          </a:p>
          <a:p>
            <a:pPr marL="1219200" lvl="2" indent="-342900">
              <a:buFont typeface="Helvetica" pitchFamily="34" charset="0"/>
              <a:buAutoNum type="arabicPeriod"/>
            </a:pPr>
            <a:r>
              <a:rPr lang="de-DE" dirty="0"/>
              <a:t>Nutzungstipps</a:t>
            </a:r>
          </a:p>
          <a:p>
            <a:pPr marL="1219200" lvl="2" indent="-342900">
              <a:buFont typeface="Helvetica" pitchFamily="34" charset="0"/>
              <a:buAutoNum type="arabicPeriod"/>
            </a:pPr>
            <a:r>
              <a:rPr lang="de-DE" dirty="0"/>
              <a:t>Verweis auf weiterführende </a:t>
            </a:r>
            <a:r>
              <a:rPr lang="de-DE" dirty="0" smtClean="0"/>
              <a:t>Beratungsangebote</a:t>
            </a:r>
          </a:p>
          <a:p>
            <a:pPr marL="876300" lvl="2" indent="0"/>
            <a:endParaRPr lang="de-DE" dirty="0"/>
          </a:p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de-DE" sz="2000" b="1" dirty="0"/>
              <a:t>     </a:t>
            </a:r>
            <a:r>
              <a:rPr lang="de-DE" sz="2000" b="1" dirty="0" smtClean="0"/>
              <a:t>Dritter Haushaltsbesuch</a:t>
            </a:r>
          </a:p>
          <a:p>
            <a:pPr marL="0" indent="0">
              <a:lnSpc>
                <a:spcPct val="100000"/>
              </a:lnSpc>
              <a:spcBef>
                <a:spcPct val="50000"/>
              </a:spcBef>
              <a:buNone/>
            </a:pPr>
            <a:r>
              <a:rPr lang="de-DE" sz="2000" b="1" dirty="0"/>
              <a:t>	</a:t>
            </a:r>
            <a:r>
              <a:rPr lang="de-DE" dirty="0" smtClean="0"/>
              <a:t>nach </a:t>
            </a:r>
            <a:r>
              <a:rPr lang="de-DE" dirty="0"/>
              <a:t>einem ½ </a:t>
            </a:r>
            <a:r>
              <a:rPr lang="de-DE" dirty="0" smtClean="0"/>
              <a:t>Jahr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de-DE" dirty="0"/>
              <a:t>	</a:t>
            </a:r>
            <a:r>
              <a:rPr lang="de-DE" sz="1600" dirty="0" smtClean="0"/>
              <a:t>- erneut Zählerstand ablesen </a:t>
            </a:r>
            <a:endParaRPr lang="de-DE" sz="1600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mtClean="0"/>
              <a:t>Der Stromspar-Check</a:t>
            </a:r>
          </a:p>
        </p:txBody>
      </p:sp>
      <p:pic>
        <p:nvPicPr>
          <p:cNvPr id="4098" name="Picture 2" descr="U:\Verwaltung\Fotos\Fotos_neuer_Flyer\ESpar_DSC95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84785"/>
            <a:ext cx="2826991" cy="4104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1701800"/>
            <a:ext cx="7775575" cy="5040313"/>
          </a:xfrm>
        </p:spPr>
        <p:txBody>
          <a:bodyPr/>
          <a:lstStyle/>
          <a:p>
            <a:pPr eaLnBrk="1" hangingPunct="1">
              <a:spcBef>
                <a:spcPct val="40000"/>
              </a:spcBef>
              <a:spcAft>
                <a:spcPct val="0"/>
              </a:spcAft>
              <a:defRPr/>
            </a:pPr>
            <a:r>
              <a:rPr lang="de-DE" sz="2000" dirty="0" smtClean="0"/>
              <a:t>Strom sparen</a:t>
            </a:r>
          </a:p>
          <a:p>
            <a:pPr lvl="1" eaLnBrk="1" hangingPunct="1">
              <a:spcBef>
                <a:spcPct val="40000"/>
              </a:spcBef>
              <a:buFontTx/>
              <a:buChar char="-"/>
              <a:defRPr/>
            </a:pPr>
            <a:r>
              <a:rPr lang="de-DE" sz="1800" dirty="0" smtClean="0"/>
              <a:t>Energiesparlampen</a:t>
            </a:r>
          </a:p>
          <a:p>
            <a:pPr lvl="1" eaLnBrk="1" hangingPunct="1">
              <a:spcBef>
                <a:spcPct val="40000"/>
              </a:spcBef>
              <a:buFontTx/>
              <a:buChar char="-"/>
              <a:defRPr/>
            </a:pPr>
            <a:r>
              <a:rPr lang="de-DE" sz="1800" dirty="0" smtClean="0"/>
              <a:t>schaltbare </a:t>
            </a:r>
            <a:r>
              <a:rPr lang="de-DE" sz="1800" dirty="0" err="1" smtClean="0"/>
              <a:t>Steckerleisten</a:t>
            </a:r>
            <a:endParaRPr lang="de-DE" sz="1800" dirty="0" smtClean="0"/>
          </a:p>
          <a:p>
            <a:pPr lvl="1" eaLnBrk="1" hangingPunct="1">
              <a:spcBef>
                <a:spcPct val="40000"/>
              </a:spcBef>
              <a:buFontTx/>
              <a:buChar char="-"/>
              <a:defRPr/>
            </a:pPr>
            <a:r>
              <a:rPr lang="de-DE" sz="1800" dirty="0" smtClean="0"/>
              <a:t>Zeitschaltuhren</a:t>
            </a:r>
          </a:p>
          <a:p>
            <a:pPr lvl="1" eaLnBrk="1" hangingPunct="1">
              <a:spcBef>
                <a:spcPct val="40000"/>
              </a:spcBef>
              <a:buFontTx/>
              <a:buChar char="-"/>
              <a:defRPr/>
            </a:pPr>
            <a:r>
              <a:rPr lang="de-DE" sz="1800" dirty="0" err="1" smtClean="0"/>
              <a:t>Thermostops</a:t>
            </a:r>
            <a:endParaRPr lang="de-DE" sz="1800" dirty="0" smtClean="0"/>
          </a:p>
          <a:p>
            <a:pPr lvl="1" eaLnBrk="1" hangingPunct="1">
              <a:spcBef>
                <a:spcPct val="40000"/>
              </a:spcBef>
              <a:buFontTx/>
              <a:buChar char="-"/>
              <a:defRPr/>
            </a:pPr>
            <a:r>
              <a:rPr lang="de-DE" sz="1800" dirty="0" smtClean="0"/>
              <a:t>TV-Stand-by-</a:t>
            </a:r>
            <a:r>
              <a:rPr lang="de-DE" sz="1800" dirty="0" err="1" smtClean="0"/>
              <a:t>Abschalter</a:t>
            </a:r>
            <a:endParaRPr lang="de-DE" sz="1800" dirty="0" smtClean="0"/>
          </a:p>
          <a:p>
            <a:pPr lvl="1" eaLnBrk="1" hangingPunct="1">
              <a:spcBef>
                <a:spcPct val="40000"/>
              </a:spcBef>
              <a:buFontTx/>
              <a:buChar char="-"/>
              <a:defRPr/>
            </a:pPr>
            <a:r>
              <a:rPr lang="de-DE" sz="1800" dirty="0" smtClean="0"/>
              <a:t>Kühlschrankthermometer</a:t>
            </a:r>
          </a:p>
          <a:p>
            <a:pPr eaLnBrk="1" hangingPunct="1">
              <a:spcBef>
                <a:spcPct val="40000"/>
              </a:spcBef>
              <a:spcAft>
                <a:spcPct val="0"/>
              </a:spcAft>
              <a:defRPr/>
            </a:pPr>
            <a:r>
              <a:rPr lang="de-DE" sz="2000" dirty="0" smtClean="0"/>
              <a:t>Wasser sparen </a:t>
            </a:r>
          </a:p>
          <a:p>
            <a:pPr lvl="1" eaLnBrk="1" hangingPunct="1">
              <a:spcBef>
                <a:spcPct val="40000"/>
              </a:spcBef>
              <a:buFontTx/>
              <a:buChar char="-"/>
              <a:defRPr/>
            </a:pPr>
            <a:r>
              <a:rPr lang="de-DE" sz="1800" dirty="0" smtClean="0"/>
              <a:t>Strahlregler/</a:t>
            </a:r>
            <a:r>
              <a:rPr lang="de-DE" sz="1800" dirty="0" err="1" smtClean="0"/>
              <a:t>Perlatoren</a:t>
            </a:r>
            <a:endParaRPr lang="de-DE" sz="1800" dirty="0" smtClean="0"/>
          </a:p>
          <a:p>
            <a:pPr lvl="1" eaLnBrk="1" hangingPunct="1">
              <a:spcBef>
                <a:spcPct val="40000"/>
              </a:spcBef>
              <a:buFontTx/>
              <a:buChar char="-"/>
              <a:defRPr/>
            </a:pPr>
            <a:r>
              <a:rPr lang="de-DE" sz="1800" dirty="0" smtClean="0"/>
              <a:t>Wasserspar-Duschköpfe</a:t>
            </a:r>
          </a:p>
          <a:p>
            <a:pPr lvl="1" eaLnBrk="1" hangingPunct="1">
              <a:spcBef>
                <a:spcPct val="40000"/>
              </a:spcBef>
              <a:buFontTx/>
              <a:buChar char="-"/>
              <a:defRPr/>
            </a:pPr>
            <a:r>
              <a:rPr lang="de-DE" sz="1800" dirty="0" smtClean="0"/>
              <a:t>WC-Stoppgewichte</a:t>
            </a:r>
          </a:p>
          <a:p>
            <a:pPr marL="457200" lvl="1" indent="0" eaLnBrk="1" hangingPunct="1">
              <a:spcBef>
                <a:spcPct val="40000"/>
              </a:spcBef>
              <a:defRPr/>
            </a:pPr>
            <a:endParaRPr lang="de-DE" sz="1800" dirty="0" smtClean="0"/>
          </a:p>
          <a:p>
            <a:pPr eaLnBrk="1" hangingPunct="1">
              <a:spcBef>
                <a:spcPct val="40000"/>
              </a:spcBef>
              <a:buClr>
                <a:schemeClr val="tx1"/>
              </a:buClr>
              <a:buSzTx/>
              <a:buFont typeface="Wingdings" pitchFamily="2" charset="2"/>
              <a:buChar char="Ø"/>
              <a:defRPr/>
            </a:pPr>
            <a:endParaRPr lang="de-DE" b="1" dirty="0" smtClean="0"/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mtClean="0"/>
              <a:t>Soforthilfen</a:t>
            </a:r>
          </a:p>
        </p:txBody>
      </p:sp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17963" y="1844675"/>
            <a:ext cx="4803775" cy="327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5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Projektergebnisse </a:t>
            </a:r>
          </a:p>
        </p:txBody>
      </p:sp>
      <p:sp>
        <p:nvSpPr>
          <p:cNvPr id="10269" name="Rectangle 1115"/>
          <p:cNvSpPr>
            <a:spLocks noChangeArrowheads="1"/>
          </p:cNvSpPr>
          <p:nvPr/>
        </p:nvSpPr>
        <p:spPr bwMode="auto">
          <a:xfrm>
            <a:off x="611560" y="1052513"/>
            <a:ext cx="8532440" cy="443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FF3300"/>
              </a:buClr>
              <a:buSzPct val="140000"/>
              <a:buFont typeface="Arial" pitchFamily="34" charset="0"/>
              <a:buChar char="•"/>
            </a:pPr>
            <a:r>
              <a:rPr lang="de-DE" sz="2000" b="1" dirty="0" smtClean="0">
                <a:solidFill>
                  <a:schemeClr val="tx1"/>
                </a:solidFill>
              </a:rPr>
              <a:t>Bisherige </a:t>
            </a:r>
            <a:r>
              <a:rPr lang="de-DE" sz="2000" b="1" dirty="0">
                <a:solidFill>
                  <a:schemeClr val="tx1"/>
                </a:solidFill>
              </a:rPr>
              <a:t>Ergebnisse in </a:t>
            </a:r>
            <a:r>
              <a:rPr lang="de-DE" sz="1600" b="1" dirty="0" smtClean="0">
                <a:solidFill>
                  <a:schemeClr val="tx1"/>
                </a:solidFill>
              </a:rPr>
              <a:t>Dortmund </a:t>
            </a:r>
            <a:r>
              <a:rPr lang="de-DE" sz="1600" dirty="0" smtClean="0">
                <a:solidFill>
                  <a:schemeClr val="tx1"/>
                </a:solidFill>
              </a:rPr>
              <a:t>(Stand Nov. 2012)</a:t>
            </a:r>
            <a:endParaRPr lang="de-DE" sz="1600" dirty="0">
              <a:solidFill>
                <a:srgbClr val="0C89CA"/>
              </a:solidFill>
            </a:endParaRP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-"/>
            </a:pPr>
            <a:r>
              <a:rPr lang="de-DE" dirty="0" smtClean="0">
                <a:solidFill>
                  <a:srgbClr val="0C89CA"/>
                </a:solidFill>
              </a:rPr>
              <a:t>162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>
                <a:solidFill>
                  <a:schemeClr val="tx1"/>
                </a:solidFill>
              </a:rPr>
              <a:t>qualifizierte </a:t>
            </a:r>
            <a:r>
              <a:rPr lang="de-DE" dirty="0" smtClean="0">
                <a:solidFill>
                  <a:schemeClr val="tx1"/>
                </a:solidFill>
              </a:rPr>
              <a:t>Stromsparhelfer</a:t>
            </a: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-"/>
            </a:pPr>
            <a:r>
              <a:rPr lang="de-DE" dirty="0" smtClean="0">
                <a:solidFill>
                  <a:srgbClr val="3399FF"/>
                </a:solidFill>
              </a:rPr>
              <a:t>37</a:t>
            </a:r>
            <a:r>
              <a:rPr lang="de-DE" dirty="0" smtClean="0">
                <a:solidFill>
                  <a:schemeClr val="tx1"/>
                </a:solidFill>
              </a:rPr>
              <a:t> Serviceberater/In für Energie- und Wasserspartechnik HWK</a:t>
            </a:r>
            <a:endParaRPr lang="de-DE" dirty="0">
              <a:solidFill>
                <a:schemeClr val="tx1"/>
              </a:solidFill>
            </a:endParaRP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-"/>
            </a:pPr>
            <a:r>
              <a:rPr lang="de-DE" dirty="0" smtClean="0">
                <a:solidFill>
                  <a:srgbClr val="0C79CF"/>
                </a:solidFill>
              </a:rPr>
              <a:t>7.523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>
                <a:solidFill>
                  <a:schemeClr val="tx1"/>
                </a:solidFill>
              </a:rPr>
              <a:t>durchgeführte Stromspar-Checks </a:t>
            </a: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-"/>
            </a:pPr>
            <a:r>
              <a:rPr lang="de-DE" dirty="0">
                <a:solidFill>
                  <a:schemeClr val="tx1"/>
                </a:solidFill>
              </a:rPr>
              <a:t>Einbau von </a:t>
            </a:r>
            <a:r>
              <a:rPr lang="de-DE" dirty="0" smtClean="0">
                <a:solidFill>
                  <a:srgbClr val="0C79CF"/>
                </a:solidFill>
              </a:rPr>
              <a:t>90.000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>
                <a:solidFill>
                  <a:schemeClr val="tx1"/>
                </a:solidFill>
              </a:rPr>
              <a:t>Soforthilfen (Energiesparlampen etc</a:t>
            </a:r>
            <a:r>
              <a:rPr lang="de-DE" dirty="0" smtClean="0">
                <a:solidFill>
                  <a:schemeClr val="tx1"/>
                </a:solidFill>
              </a:rPr>
              <a:t>.) im 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de-DE" dirty="0" smtClean="0">
                <a:solidFill>
                  <a:schemeClr val="tx1"/>
                </a:solidFill>
              </a:rPr>
              <a:t>     Wert von </a:t>
            </a:r>
            <a:r>
              <a:rPr lang="de-DE" dirty="0" smtClean="0">
                <a:solidFill>
                  <a:srgbClr val="0089CA"/>
                </a:solidFill>
              </a:rPr>
              <a:t>530.000 </a:t>
            </a:r>
            <a:r>
              <a:rPr lang="de-DE" dirty="0" smtClean="0">
                <a:solidFill>
                  <a:schemeClr val="tx1"/>
                </a:solidFill>
              </a:rPr>
              <a:t>Euro (aus Bundesmitteln finanziert)</a:t>
            </a:r>
            <a:r>
              <a:rPr lang="de-DE" b="1" dirty="0" smtClean="0">
                <a:latin typeface="Arial" charset="0"/>
              </a:rPr>
              <a:t>2</a:t>
            </a:r>
            <a:r>
              <a:rPr lang="de-DE" b="1" dirty="0" smtClean="0"/>
              <a:t>(a6.692</a:t>
            </a:r>
            <a:endParaRPr lang="de-DE" dirty="0">
              <a:solidFill>
                <a:schemeClr val="tx1"/>
              </a:solidFill>
            </a:endParaRP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-"/>
            </a:pPr>
            <a:r>
              <a:rPr lang="de-DE" dirty="0">
                <a:solidFill>
                  <a:schemeClr val="tx1"/>
                </a:solidFill>
              </a:rPr>
              <a:t>Einsparungen </a:t>
            </a:r>
            <a:r>
              <a:rPr lang="de-DE" dirty="0" smtClean="0">
                <a:solidFill>
                  <a:schemeClr val="tx1"/>
                </a:solidFill>
              </a:rPr>
              <a:t>aller beratenen Haushalte von </a:t>
            </a:r>
            <a:r>
              <a:rPr lang="de-DE" dirty="0">
                <a:solidFill>
                  <a:schemeClr val="tx1"/>
                </a:solidFill>
              </a:rPr>
              <a:t>insgesamt </a:t>
            </a:r>
            <a:r>
              <a:rPr lang="de-DE" dirty="0" smtClean="0">
                <a:solidFill>
                  <a:srgbClr val="0C79CF"/>
                </a:solidFill>
              </a:rPr>
              <a:t>7.500.000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>
                <a:solidFill>
                  <a:srgbClr val="0C79CF"/>
                </a:solidFill>
              </a:rPr>
              <a:t>EUR</a:t>
            </a:r>
            <a:r>
              <a:rPr lang="de-DE" dirty="0">
                <a:solidFill>
                  <a:schemeClr val="tx1"/>
                </a:solidFill>
              </a:rPr>
              <a:t> über die Lebenszeit der </a:t>
            </a:r>
            <a:r>
              <a:rPr lang="de-DE" dirty="0" smtClean="0">
                <a:solidFill>
                  <a:schemeClr val="tx1"/>
                </a:solidFill>
              </a:rPr>
              <a:t>Soforthilfen </a:t>
            </a:r>
            <a:endParaRPr lang="de-DE" dirty="0">
              <a:solidFill>
                <a:schemeClr val="tx1"/>
              </a:solidFill>
            </a:endParaRP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-"/>
            </a:pPr>
            <a:r>
              <a:rPr lang="de-DE" dirty="0" smtClean="0">
                <a:solidFill>
                  <a:schemeClr val="tx1"/>
                </a:solidFill>
              </a:rPr>
              <a:t>davon </a:t>
            </a:r>
            <a:r>
              <a:rPr lang="de-DE" dirty="0" smtClean="0">
                <a:solidFill>
                  <a:srgbClr val="0C79CF"/>
                </a:solidFill>
              </a:rPr>
              <a:t>863.000 </a:t>
            </a:r>
            <a:r>
              <a:rPr lang="de-DE" dirty="0">
                <a:solidFill>
                  <a:srgbClr val="0C79CF"/>
                </a:solidFill>
              </a:rPr>
              <a:t>EUR</a:t>
            </a:r>
            <a:r>
              <a:rPr lang="de-DE" dirty="0">
                <a:solidFill>
                  <a:schemeClr val="tx1"/>
                </a:solidFill>
              </a:rPr>
              <a:t> Entlastung für die Kommune (Wasser, </a:t>
            </a:r>
            <a:r>
              <a:rPr lang="de-DE" dirty="0" smtClean="0">
                <a:solidFill>
                  <a:schemeClr val="tx1"/>
                </a:solidFill>
              </a:rPr>
              <a:t>Heizenergie für Warmwasser) (entspricht 86.000 € für dieses Jahr) ( lgfr.115 € je Haushalt)</a:t>
            </a: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-"/>
            </a:pPr>
            <a:r>
              <a:rPr lang="de-DE" dirty="0" smtClean="0">
                <a:solidFill>
                  <a:schemeClr val="tx1"/>
                </a:solidFill>
              </a:rPr>
              <a:t>und </a:t>
            </a:r>
            <a:r>
              <a:rPr lang="de-DE" dirty="0" smtClean="0">
                <a:solidFill>
                  <a:srgbClr val="0C79CF"/>
                </a:solidFill>
              </a:rPr>
              <a:t>602.000 EUR </a:t>
            </a:r>
            <a:r>
              <a:rPr lang="de-DE" dirty="0" smtClean="0">
                <a:solidFill>
                  <a:schemeClr val="tx1"/>
                </a:solidFill>
              </a:rPr>
              <a:t>Entlastung für den Bund (80 € je Haushalt)</a:t>
            </a: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-"/>
            </a:pPr>
            <a:r>
              <a:rPr lang="de-DE" dirty="0" smtClean="0">
                <a:solidFill>
                  <a:schemeClr val="tx1"/>
                </a:solidFill>
              </a:rPr>
              <a:t>Langfristige </a:t>
            </a:r>
            <a:r>
              <a:rPr lang="de-DE" dirty="0">
                <a:solidFill>
                  <a:schemeClr val="tx1"/>
                </a:solidFill>
              </a:rPr>
              <a:t>CO</a:t>
            </a:r>
            <a:r>
              <a:rPr lang="de-DE" baseline="-25000" dirty="0">
                <a:solidFill>
                  <a:schemeClr val="tx1"/>
                </a:solidFill>
              </a:rPr>
              <a:t>2</a:t>
            </a:r>
            <a:r>
              <a:rPr lang="de-DE" dirty="0">
                <a:solidFill>
                  <a:schemeClr val="tx1"/>
                </a:solidFill>
              </a:rPr>
              <a:t>-Einsparung von insgesamt </a:t>
            </a:r>
            <a:r>
              <a:rPr lang="de-DE" dirty="0" smtClean="0">
                <a:solidFill>
                  <a:srgbClr val="0C89CA"/>
                </a:solidFill>
              </a:rPr>
              <a:t>15.000 </a:t>
            </a:r>
            <a:r>
              <a:rPr lang="de-DE" dirty="0">
                <a:solidFill>
                  <a:srgbClr val="0C89CA"/>
                </a:solidFill>
              </a:rPr>
              <a:t>t</a:t>
            </a:r>
            <a:r>
              <a:rPr lang="de-DE" dirty="0" smtClean="0">
                <a:solidFill>
                  <a:srgbClr val="0C89CA"/>
                </a:solidFill>
              </a:rPr>
              <a:t>.</a:t>
            </a: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-"/>
            </a:pPr>
            <a:endParaRPr lang="de-DE" dirty="0">
              <a:solidFill>
                <a:srgbClr val="0C89CA"/>
              </a:solidFill>
            </a:endParaRPr>
          </a:p>
          <a:p>
            <a:pPr marL="342900" indent="-342900">
              <a:spcBef>
                <a:spcPct val="20000"/>
              </a:spcBef>
            </a:pPr>
            <a:endParaRPr lang="de-DE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5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Projektergebnisse </a:t>
            </a:r>
          </a:p>
        </p:txBody>
      </p:sp>
      <p:graphicFrame>
        <p:nvGraphicFramePr>
          <p:cNvPr id="534648" name="Group 114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1716211"/>
              </p:ext>
            </p:extLst>
          </p:nvPr>
        </p:nvGraphicFramePr>
        <p:xfrm>
          <a:off x="816769" y="2636912"/>
          <a:ext cx="7397750" cy="2566227"/>
        </p:xfrm>
        <a:graphic>
          <a:graphicData uri="http://schemas.openxmlformats.org/drawingml/2006/table">
            <a:tbl>
              <a:tblPr/>
              <a:tblGrid>
                <a:gridCol w="2465388"/>
                <a:gridCol w="2466975"/>
                <a:gridCol w="2465387"/>
              </a:tblGrid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Einsparungen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durchschn. je Haushalt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Je Haushalt langfristig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88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Strom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89CA"/>
                          </a:solidFill>
                          <a:effectLst/>
                          <a:latin typeface="Helvetica" pitchFamily="34" charset="0"/>
                        </a:rPr>
                        <a:t>432 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kWh/Jahr (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79CF"/>
                          </a:solidFill>
                          <a:effectLst/>
                          <a:latin typeface="Helvetica" pitchFamily="34" charset="0"/>
                        </a:rPr>
                        <a:t>94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 €)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89CA"/>
                          </a:solidFill>
                          <a:effectLst/>
                          <a:latin typeface="Helvetica" pitchFamily="34" charset="0"/>
                        </a:rPr>
                        <a:t>2.687 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kWh (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79CF"/>
                          </a:solidFill>
                          <a:effectLst/>
                          <a:latin typeface="Helvetica" pitchFamily="34" charset="0"/>
                        </a:rPr>
                        <a:t>585 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€)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Wasser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89CA"/>
                          </a:solidFill>
                          <a:effectLst/>
                          <a:latin typeface="Helvetica" pitchFamily="34" charset="0"/>
                        </a:rPr>
                        <a:t>10,1 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m³/Jahr (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89CA"/>
                          </a:solidFill>
                          <a:effectLst/>
                          <a:latin typeface="Helvetica" pitchFamily="34" charset="0"/>
                        </a:rPr>
                        <a:t>32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 €)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89CA"/>
                          </a:solidFill>
                          <a:effectLst/>
                          <a:latin typeface="Helvetica" pitchFamily="34" charset="0"/>
                        </a:rPr>
                        <a:t>101 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m³ (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79CF"/>
                          </a:solidFill>
                          <a:effectLst/>
                          <a:latin typeface="Helvetica" pitchFamily="34" charset="0"/>
                        </a:rPr>
                        <a:t>321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 €)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Heizenergie für Warmwasser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89CA"/>
                          </a:solidFill>
                          <a:effectLst/>
                          <a:latin typeface="Helvetica" pitchFamily="34" charset="0"/>
                        </a:rPr>
                        <a:t>185 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kWh/Jahr (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89CA"/>
                          </a:solidFill>
                          <a:effectLst/>
                          <a:latin typeface="Helvetica" pitchFamily="34" charset="0"/>
                        </a:rPr>
                        <a:t>9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99FF"/>
                          </a:solidFill>
                          <a:effectLst/>
                          <a:latin typeface="Helvetica" pitchFamily="34" charset="0"/>
                        </a:rPr>
                        <a:t> 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€)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89CA"/>
                          </a:solidFill>
                          <a:effectLst/>
                          <a:latin typeface="Helvetica" pitchFamily="34" charset="0"/>
                        </a:rPr>
                        <a:t>1.851 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kWh (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79CF"/>
                          </a:solidFill>
                          <a:effectLst/>
                          <a:latin typeface="Helvetica" pitchFamily="34" charset="0"/>
                        </a:rPr>
                        <a:t>92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 €)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gesamt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99FF"/>
                          </a:solidFill>
                          <a:effectLst/>
                          <a:latin typeface="Helvetica" pitchFamily="34" charset="0"/>
                        </a:rPr>
                        <a:t>135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 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99FF"/>
                          </a:solidFill>
                          <a:effectLst/>
                          <a:latin typeface="Helvetica" pitchFamily="34" charset="0"/>
                        </a:rPr>
                        <a:t>998 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CO</a:t>
                      </a:r>
                      <a:r>
                        <a:rPr kumimoji="0" lang="de-DE" sz="16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79CF"/>
                          </a:solidFill>
                          <a:effectLst/>
                          <a:latin typeface="Helvetica" pitchFamily="34" charset="0"/>
                        </a:rPr>
                        <a:t>301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 kg/Jahr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>
                          <a:srgbClr val="FA0000"/>
                        </a:buClr>
                        <a:buSzPct val="140000"/>
                        <a:buFont typeface="Wingdings" pitchFamily="2" charset="2"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89CA"/>
                          </a:solidFill>
                          <a:effectLst/>
                          <a:latin typeface="Helvetica" pitchFamily="34" charset="0"/>
                        </a:rPr>
                        <a:t>2.036 </a:t>
                      </a:r>
                      <a:r>
                        <a:rPr kumimoji="0" lang="de-DE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itchFamily="34" charset="0"/>
                        </a:rPr>
                        <a:t>kg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69" name="Rectangle 1115"/>
          <p:cNvSpPr>
            <a:spLocks noChangeArrowheads="1"/>
          </p:cNvSpPr>
          <p:nvPr/>
        </p:nvSpPr>
        <p:spPr bwMode="auto">
          <a:xfrm>
            <a:off x="457200" y="1052513"/>
            <a:ext cx="8116888" cy="443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FF3300"/>
              </a:buClr>
              <a:buSzPct val="140000"/>
              <a:buFont typeface="Wingdings" pitchFamily="2" charset="2"/>
              <a:buChar char="§"/>
            </a:pPr>
            <a:endParaRPr lang="de-DE" sz="2000" dirty="0" smtClean="0">
              <a:solidFill>
                <a:schemeClr val="tx1"/>
              </a:solidFill>
            </a:endParaRPr>
          </a:p>
          <a:p>
            <a:pPr>
              <a:spcBef>
                <a:spcPct val="20000"/>
              </a:spcBef>
              <a:buClr>
                <a:srgbClr val="FF3300"/>
              </a:buClr>
              <a:buSzPct val="140000"/>
            </a:pPr>
            <a:endParaRPr lang="de-DE" sz="2000" dirty="0">
              <a:solidFill>
                <a:schemeClr val="tx1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rgbClr val="FF3300"/>
              </a:buClr>
              <a:buSzPct val="140000"/>
              <a:buFont typeface="Wingdings" pitchFamily="2" charset="2"/>
              <a:buChar char="§"/>
            </a:pPr>
            <a:r>
              <a:rPr lang="de-DE" sz="2000" dirty="0" smtClean="0">
                <a:solidFill>
                  <a:schemeClr val="tx1"/>
                </a:solidFill>
              </a:rPr>
              <a:t>Bisherige </a:t>
            </a:r>
            <a:r>
              <a:rPr lang="de-DE" sz="2000" dirty="0">
                <a:solidFill>
                  <a:schemeClr val="tx1"/>
                </a:solidFill>
              </a:rPr>
              <a:t>Ergebnisse in </a:t>
            </a:r>
            <a:r>
              <a:rPr lang="de-DE" sz="2000" dirty="0" smtClean="0">
                <a:solidFill>
                  <a:schemeClr val="tx1"/>
                </a:solidFill>
              </a:rPr>
              <a:t>Dortmund je Haushalt </a:t>
            </a:r>
            <a:r>
              <a:rPr lang="de-DE" sz="1600" dirty="0" smtClean="0">
                <a:solidFill>
                  <a:schemeClr val="tx1"/>
                </a:solidFill>
              </a:rPr>
              <a:t>(</a:t>
            </a:r>
            <a:r>
              <a:rPr lang="de-DE" sz="1600" dirty="0">
                <a:solidFill>
                  <a:schemeClr val="tx1"/>
                </a:solidFill>
              </a:rPr>
              <a:t>Stand Nov. 2012)</a:t>
            </a:r>
            <a:endParaRPr lang="de-DE" sz="1600" dirty="0">
              <a:solidFill>
                <a:srgbClr val="0C89CA"/>
              </a:solidFill>
            </a:endParaRPr>
          </a:p>
          <a:p>
            <a:pPr>
              <a:spcBef>
                <a:spcPct val="20000"/>
              </a:spcBef>
              <a:buClr>
                <a:srgbClr val="FF3300"/>
              </a:buClr>
              <a:buSzPct val="140000"/>
            </a:pPr>
            <a:endParaRPr lang="de-DE" sz="2000" dirty="0">
              <a:solidFill>
                <a:srgbClr val="0C89CA"/>
              </a:solidFill>
            </a:endParaRPr>
          </a:p>
          <a:p>
            <a:pPr marL="342900" indent="-342900">
              <a:spcBef>
                <a:spcPct val="20000"/>
              </a:spcBef>
            </a:pP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17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Erfahrungen aus der Arbeit vor Ort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196975"/>
            <a:ext cx="8064500" cy="4824413"/>
          </a:xfrm>
        </p:spPr>
        <p:txBody>
          <a:bodyPr/>
          <a:lstStyle/>
          <a:p>
            <a:pPr eaLnBrk="1" hangingPunct="1">
              <a:lnSpc>
                <a:spcPct val="100000"/>
              </a:lnSpc>
              <a:defRPr/>
            </a:pPr>
            <a:endParaRPr lang="de-DE" sz="2000" b="1" dirty="0" smtClean="0"/>
          </a:p>
          <a:p>
            <a:pPr eaLnBrk="1" hangingPunct="1">
              <a:lnSpc>
                <a:spcPct val="100000"/>
              </a:lnSpc>
              <a:defRPr/>
            </a:pPr>
            <a:r>
              <a:rPr lang="de-DE" sz="2000" b="1" dirty="0" smtClean="0"/>
              <a:t>bei der </a:t>
            </a:r>
            <a:r>
              <a:rPr lang="de-DE" sz="1800" b="1" dirty="0" smtClean="0"/>
              <a:t>Auswahl der Stromsparhelfer</a:t>
            </a:r>
          </a:p>
          <a:p>
            <a:pPr marL="1200150" lvl="2" indent="-342900" eaLnBrk="1" hangingPunct="1">
              <a:buFont typeface="Wingdings" pitchFamily="2" charset="2"/>
              <a:buChar char="Ø"/>
              <a:defRPr/>
            </a:pPr>
            <a:r>
              <a:rPr lang="de-DE" sz="1800" kern="1200" dirty="0" smtClean="0">
                <a:latin typeface="Helvetica" pitchFamily="34" charset="0"/>
                <a:ea typeface="+mn-ea"/>
                <a:cs typeface="+mn-cs"/>
              </a:rPr>
              <a:t>Motivation der Teilnehmer </a:t>
            </a:r>
            <a:endParaRPr lang="de-DE" sz="1800" kern="1200" dirty="0">
              <a:latin typeface="Helvetica" pitchFamily="34" charset="0"/>
              <a:ea typeface="+mn-ea"/>
              <a:cs typeface="+mn-cs"/>
            </a:endParaRPr>
          </a:p>
          <a:p>
            <a:pPr marL="1200150" lvl="2" indent="-342900" eaLnBrk="1" hangingPunct="1">
              <a:buFont typeface="Wingdings" pitchFamily="2" charset="2"/>
              <a:buChar char="Ø"/>
              <a:defRPr/>
            </a:pPr>
            <a:r>
              <a:rPr lang="de-DE" sz="1800" kern="1200" dirty="0">
                <a:latin typeface="Helvetica" pitchFamily="34" charset="0"/>
                <a:ea typeface="+mn-ea"/>
                <a:cs typeface="+mn-cs"/>
              </a:rPr>
              <a:t>d</a:t>
            </a:r>
            <a:r>
              <a:rPr lang="de-DE" sz="1800" kern="1200" dirty="0" smtClean="0">
                <a:latin typeface="Helvetica" pitchFamily="34" charset="0"/>
                <a:ea typeface="+mn-ea"/>
                <a:cs typeface="+mn-cs"/>
              </a:rPr>
              <a:t>ie vom Jobcenter vermittelten </a:t>
            </a:r>
            <a:r>
              <a:rPr lang="de-DE" sz="1800" kern="1200" dirty="0">
                <a:latin typeface="Helvetica" pitchFamily="34" charset="0"/>
                <a:ea typeface="+mn-ea"/>
                <a:cs typeface="+mn-cs"/>
              </a:rPr>
              <a:t>Teilnehmer </a:t>
            </a:r>
            <a:r>
              <a:rPr lang="de-DE" sz="1800" kern="1200" dirty="0" smtClean="0">
                <a:latin typeface="Helvetica" pitchFamily="34" charset="0"/>
                <a:ea typeface="+mn-ea"/>
                <a:cs typeface="+mn-cs"/>
              </a:rPr>
              <a:t>müssen für die Anforderungen der Tätigkeit geeignet sein (Ausdauer, gepflegtes </a:t>
            </a:r>
            <a:r>
              <a:rPr lang="de-DE" sz="1800" kern="1200" dirty="0">
                <a:latin typeface="Helvetica" pitchFamily="34" charset="0"/>
                <a:ea typeface="+mn-ea"/>
                <a:cs typeface="+mn-cs"/>
              </a:rPr>
              <a:t>Äußeres, </a:t>
            </a:r>
            <a:r>
              <a:rPr lang="de-DE" sz="1800" kern="1200" dirty="0" smtClean="0">
                <a:latin typeface="Helvetica" pitchFamily="34" charset="0"/>
                <a:ea typeface="+mn-ea"/>
                <a:cs typeface="+mn-cs"/>
              </a:rPr>
              <a:t>Zuverlässigkeit)</a:t>
            </a:r>
            <a:endParaRPr lang="de-DE" sz="1800" kern="1200" dirty="0">
              <a:latin typeface="Helvetica" pitchFamily="34" charset="0"/>
              <a:ea typeface="+mn-ea"/>
              <a:cs typeface="+mn-cs"/>
            </a:endParaRPr>
          </a:p>
          <a:p>
            <a:pPr marL="1200150" lvl="2" indent="-342900" eaLnBrk="1" hangingPunct="1">
              <a:buFont typeface="Wingdings" pitchFamily="2" charset="2"/>
              <a:buChar char="Ø"/>
              <a:defRPr/>
            </a:pPr>
            <a:r>
              <a:rPr lang="de-DE" sz="1800" kern="1200" dirty="0" smtClean="0">
                <a:latin typeface="Helvetica" pitchFamily="34" charset="0"/>
                <a:ea typeface="+mn-ea"/>
                <a:cs typeface="+mn-cs"/>
              </a:rPr>
              <a:t>Teilnehmer </a:t>
            </a:r>
            <a:r>
              <a:rPr lang="de-DE" sz="1800" kern="1200" dirty="0">
                <a:latin typeface="Helvetica" pitchFamily="34" charset="0"/>
                <a:ea typeface="+mn-ea"/>
                <a:cs typeface="+mn-cs"/>
              </a:rPr>
              <a:t>müssen sich erst wieder an einen geregelten Arbeitsablauf gewöhnen</a:t>
            </a:r>
          </a:p>
          <a:p>
            <a:pPr marL="1200150" lvl="2" indent="-342900" eaLnBrk="1" hangingPunct="1">
              <a:buFont typeface="Wingdings" pitchFamily="2" charset="2"/>
              <a:buChar char="Ø"/>
              <a:defRPr/>
            </a:pPr>
            <a:r>
              <a:rPr lang="de-DE" sz="1800" kern="1200" dirty="0">
                <a:latin typeface="Helvetica" pitchFamily="34" charset="0"/>
                <a:ea typeface="+mn-ea"/>
                <a:cs typeface="+mn-cs"/>
              </a:rPr>
              <a:t>Teamfähigkeit </a:t>
            </a:r>
            <a:r>
              <a:rPr lang="de-DE" sz="1800" kern="1200" dirty="0" smtClean="0">
                <a:latin typeface="Helvetica" pitchFamily="34" charset="0"/>
                <a:ea typeface="+mn-ea"/>
                <a:cs typeface="+mn-cs"/>
              </a:rPr>
              <a:t>trainieren, Teilnehmer sind unterschiedlich </a:t>
            </a:r>
            <a:r>
              <a:rPr lang="de-DE" sz="1800" kern="1200" dirty="0">
                <a:latin typeface="Helvetica" pitchFamily="34" charset="0"/>
                <a:ea typeface="+mn-ea"/>
                <a:cs typeface="+mn-cs"/>
              </a:rPr>
              <a:t>hinsichtlich Bildung und </a:t>
            </a:r>
            <a:r>
              <a:rPr lang="de-DE" sz="1800" kern="1200" dirty="0" smtClean="0">
                <a:latin typeface="Helvetica" pitchFamily="34" charset="0"/>
                <a:ea typeface="+mn-ea"/>
                <a:cs typeface="+mn-cs"/>
              </a:rPr>
              <a:t>Verhalten</a:t>
            </a:r>
            <a:endParaRPr lang="de-DE" sz="1800" kern="1200" dirty="0">
              <a:latin typeface="Helvetica" pitchFamily="34" charset="0"/>
              <a:ea typeface="+mn-ea"/>
              <a:cs typeface="+mn-cs"/>
            </a:endParaRPr>
          </a:p>
          <a:p>
            <a:pPr lvl="2" indent="-285750" eaLnBrk="1" hangingPunct="1">
              <a:buFont typeface="Wingdings" pitchFamily="2" charset="2"/>
              <a:buChar char="Ø"/>
              <a:defRPr/>
            </a:pPr>
            <a:r>
              <a:rPr lang="de-DE" sz="1800" kern="1200" dirty="0" smtClean="0">
                <a:latin typeface="Helvetica" pitchFamily="34" charset="0"/>
                <a:ea typeface="+mn-ea"/>
                <a:cs typeface="+mn-cs"/>
                <a:sym typeface="Wingdings 3"/>
              </a:rPr>
              <a:t>Risiko Abbrüche </a:t>
            </a:r>
            <a:r>
              <a:rPr lang="de-DE" sz="1800" kern="1200" dirty="0">
                <a:latin typeface="Helvetica" pitchFamily="34" charset="0"/>
                <a:ea typeface="+mn-ea"/>
                <a:cs typeface="+mn-cs"/>
                <a:sym typeface="Wingdings 3"/>
              </a:rPr>
              <a:t> neue </a:t>
            </a:r>
            <a:r>
              <a:rPr lang="de-DE" sz="1800" kern="1200" dirty="0" smtClean="0">
                <a:latin typeface="Helvetica" pitchFamily="34" charset="0"/>
                <a:ea typeface="+mn-ea"/>
                <a:cs typeface="+mn-cs"/>
                <a:sym typeface="Wingdings 3"/>
              </a:rPr>
              <a:t>Teilnehmer </a:t>
            </a:r>
            <a:r>
              <a:rPr lang="de-DE" sz="1800" kern="1200" dirty="0">
                <a:latin typeface="Helvetica" pitchFamily="34" charset="0"/>
                <a:ea typeface="+mn-ea"/>
                <a:cs typeface="+mn-cs"/>
                <a:sym typeface="Wingdings 3"/>
              </a:rPr>
              <a:t>mit neuem Schulungsbedarf</a:t>
            </a:r>
          </a:p>
          <a:p>
            <a:pPr lvl="2" indent="-285750" eaLnBrk="1" hangingPunct="1">
              <a:buFont typeface="Wingdings" pitchFamily="2" charset="2"/>
              <a:buChar char="Ø"/>
              <a:defRPr/>
            </a:pPr>
            <a:r>
              <a:rPr lang="de-DE" sz="1800" kern="1200" dirty="0" err="1" smtClean="0">
                <a:latin typeface="Helvetica" pitchFamily="34" charset="0"/>
                <a:ea typeface="+mn-ea"/>
                <a:cs typeface="+mn-cs"/>
                <a:sym typeface="Wingdings 3"/>
              </a:rPr>
              <a:t>Maßnahmedauer</a:t>
            </a:r>
            <a:r>
              <a:rPr lang="de-DE" sz="1800" kern="1200" dirty="0" smtClean="0">
                <a:latin typeface="Helvetica" pitchFamily="34" charset="0"/>
                <a:ea typeface="+mn-ea"/>
                <a:cs typeface="+mn-cs"/>
                <a:sym typeface="Wingdings 3"/>
              </a:rPr>
              <a:t> jetzt nur noch 9 Monate,</a:t>
            </a:r>
          </a:p>
          <a:p>
            <a:pPr marL="857250" lvl="2" indent="0" eaLnBrk="1" hangingPunct="1">
              <a:defRPr/>
            </a:pPr>
            <a:r>
              <a:rPr lang="de-DE" sz="1800" kern="1200" dirty="0">
                <a:latin typeface="Helvetica" pitchFamily="34" charset="0"/>
                <a:ea typeface="+mn-ea"/>
                <a:cs typeface="+mn-cs"/>
                <a:sym typeface="Wingdings 3"/>
              </a:rPr>
              <a:t>	 </a:t>
            </a:r>
            <a:r>
              <a:rPr lang="de-DE" sz="1800" kern="1200" dirty="0" smtClean="0">
                <a:latin typeface="Helvetica" pitchFamily="34" charset="0"/>
                <a:ea typeface="+mn-ea"/>
                <a:cs typeface="+mn-cs"/>
                <a:sym typeface="Wingdings 3"/>
              </a:rPr>
              <a:t>  </a:t>
            </a:r>
            <a:r>
              <a:rPr lang="de-DE" sz="1800" kern="1200" dirty="0">
                <a:latin typeface="Helvetica" pitchFamily="34" charset="0"/>
                <a:ea typeface="+mn-ea"/>
                <a:cs typeface="+mn-cs"/>
                <a:sym typeface="Wingdings 3"/>
              </a:rPr>
              <a:t>gute TN </a:t>
            </a:r>
            <a:r>
              <a:rPr lang="de-DE" sz="1800" kern="1200" dirty="0" smtClean="0">
                <a:latin typeface="Helvetica" pitchFamily="34" charset="0"/>
                <a:ea typeface="+mn-ea"/>
                <a:cs typeface="+mn-cs"/>
                <a:sym typeface="Wingdings 3"/>
              </a:rPr>
              <a:t>gehen häufig </a:t>
            </a:r>
            <a:r>
              <a:rPr lang="de-DE" sz="1800" kern="1200" dirty="0">
                <a:latin typeface="Helvetica" pitchFamily="34" charset="0"/>
                <a:ea typeface="+mn-ea"/>
                <a:cs typeface="+mn-cs"/>
                <a:sym typeface="Wingdings 3"/>
              </a:rPr>
              <a:t>eher </a:t>
            </a:r>
            <a:r>
              <a:rPr lang="de-DE" sz="1800" kern="1200" dirty="0" smtClean="0">
                <a:latin typeface="Helvetica" pitchFamily="34" charset="0"/>
                <a:ea typeface="+mn-ea"/>
                <a:cs typeface="+mn-cs"/>
                <a:sym typeface="Wingdings 3"/>
              </a:rPr>
              <a:t>– </a:t>
            </a:r>
            <a:r>
              <a:rPr lang="de-DE" sz="1800" kern="1200" dirty="0">
                <a:latin typeface="Helvetica" pitchFamily="34" charset="0"/>
                <a:ea typeface="+mn-ea"/>
                <a:cs typeface="+mn-cs"/>
                <a:sym typeface="Wingdings 3"/>
              </a:rPr>
              <a:t>Vermittlung in </a:t>
            </a:r>
            <a:r>
              <a:rPr lang="de-DE" sz="1800" kern="1200" dirty="0" smtClean="0">
                <a:latin typeface="Helvetica" pitchFamily="34" charset="0"/>
                <a:ea typeface="+mn-ea"/>
                <a:cs typeface="+mn-cs"/>
                <a:sym typeface="Wingdings 3"/>
              </a:rPr>
              <a:t>Arbeit</a:t>
            </a:r>
            <a:endParaRPr lang="de-DE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/>
              <a:t>Erfahrungen aus der Arbeit vor Ort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196975"/>
            <a:ext cx="8064500" cy="4824413"/>
          </a:xfrm>
        </p:spPr>
        <p:txBody>
          <a:bodyPr/>
          <a:lstStyle/>
          <a:p>
            <a:pPr eaLnBrk="1" hangingPunct="1">
              <a:lnSpc>
                <a:spcPct val="100000"/>
              </a:lnSpc>
              <a:defRPr/>
            </a:pPr>
            <a:endParaRPr lang="de-DE" sz="2000" b="1" dirty="0" smtClean="0"/>
          </a:p>
          <a:p>
            <a:pPr eaLnBrk="1" hangingPunct="1">
              <a:lnSpc>
                <a:spcPct val="100000"/>
              </a:lnSpc>
              <a:defRPr/>
            </a:pPr>
            <a:r>
              <a:rPr lang="de-DE" sz="2000" b="1" dirty="0" smtClean="0"/>
              <a:t>bei der </a:t>
            </a:r>
            <a:r>
              <a:rPr lang="de-DE" sz="1800" b="1" dirty="0" smtClean="0"/>
              <a:t>Kundenakquise </a:t>
            </a:r>
          </a:p>
          <a:p>
            <a:pPr marL="1200150" lvl="2" indent="-285750"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de-DE" sz="1800" dirty="0" smtClean="0"/>
              <a:t>die Ansprache der Zielgruppe erweist sich als sehr schwierig, großes Fingerspitzengefühl ist gefragt</a:t>
            </a:r>
          </a:p>
          <a:p>
            <a:pPr marL="1200150" lvl="2" indent="-285750"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de-DE" sz="1800" dirty="0" smtClean="0"/>
              <a:t>Sprachprobleme </a:t>
            </a:r>
          </a:p>
          <a:p>
            <a:pPr marL="1200150" lvl="2" indent="-285750"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de-DE" sz="1800" dirty="0" smtClean="0"/>
              <a:t>viele zusätzliche Termine in Bildungseinrichtungen</a:t>
            </a:r>
          </a:p>
          <a:p>
            <a:pPr marL="1200150" lvl="2" indent="-285750" eaLnBrk="1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de-DE" sz="1800" dirty="0" smtClean="0"/>
              <a:t>hoher Aufwand für Werbung und Öffentlichkeitsarbeit (personell, finanziell und zeitlich)</a:t>
            </a:r>
          </a:p>
          <a:p>
            <a:pPr lvl="1"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endParaRPr lang="de-DE" dirty="0" smtClean="0"/>
          </a:p>
          <a:p>
            <a:pPr lvl="1" eaLnBrk="1" hangingPunct="1">
              <a:lnSpc>
                <a:spcPct val="90000"/>
              </a:lnSpc>
              <a:defRPr/>
            </a:pPr>
            <a:endParaRPr lang="de-DE" sz="1400" dirty="0" smtClean="0"/>
          </a:p>
          <a:p>
            <a:pPr lvl="1" eaLnBrk="1" hangingPunct="1">
              <a:lnSpc>
                <a:spcPct val="90000"/>
              </a:lnSpc>
              <a:defRPr/>
            </a:pP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846122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Erfahrungen aus der Arbeit vor Ort </a:t>
            </a:r>
          </a:p>
        </p:txBody>
      </p:sp>
      <p:sp>
        <p:nvSpPr>
          <p:cNvPr id="12291" name="Inhaltsplatzhalter 2"/>
          <p:cNvSpPr>
            <a:spLocks noGrp="1"/>
          </p:cNvSpPr>
          <p:nvPr>
            <p:ph idx="1"/>
          </p:nvPr>
        </p:nvSpPr>
        <p:spPr>
          <a:xfrm>
            <a:off x="611188" y="1123950"/>
            <a:ext cx="7181850" cy="3952875"/>
          </a:xfrm>
        </p:spPr>
        <p:txBody>
          <a:bodyPr/>
          <a:lstStyle/>
          <a:p>
            <a:pPr marL="342900" lvl="1" indent="-342900">
              <a:lnSpc>
                <a:spcPct val="110000"/>
              </a:lnSpc>
              <a:spcBef>
                <a:spcPct val="0"/>
              </a:spcBef>
              <a:spcAft>
                <a:spcPct val="20000"/>
              </a:spcAft>
              <a:buSzPct val="140000"/>
              <a:buFont typeface="Arial" charset="0"/>
              <a:buChar char="•"/>
            </a:pPr>
            <a:r>
              <a:rPr lang="de-DE" sz="2000" b="1" dirty="0" smtClean="0"/>
              <a:t>Engpass Soforthilfen im November 2010</a:t>
            </a:r>
          </a:p>
          <a:p>
            <a:pPr marL="0" indent="0" algn="ctr">
              <a:buFont typeface="Wingdings" pitchFamily="2" charset="2"/>
              <a:buNone/>
            </a:pPr>
            <a:r>
              <a:rPr lang="de-DE" sz="2000" b="1" dirty="0" smtClean="0"/>
              <a:t>Erfolg !!</a:t>
            </a:r>
          </a:p>
          <a:p>
            <a:pPr marL="0" indent="0">
              <a:buFont typeface="Wingdings" pitchFamily="2" charset="2"/>
              <a:buNone/>
            </a:pPr>
            <a:r>
              <a:rPr lang="de-DE" b="1" dirty="0" smtClean="0"/>
              <a:t>Der Hellweg Baumarkt unterstützt das Projekt „Energiesparservice der Caritas“ mit 1.000 Starterpaketen</a:t>
            </a:r>
          </a:p>
          <a:p>
            <a:pPr marL="0" indent="0">
              <a:buFont typeface="Wingdings" pitchFamily="2" charset="2"/>
              <a:buNone/>
            </a:pPr>
            <a:endParaRPr lang="de-DE" dirty="0" smtClean="0"/>
          </a:p>
        </p:txBody>
      </p:sp>
      <p:pic>
        <p:nvPicPr>
          <p:cNvPr id="12292" name="Picture 2" descr="U:\Verwaltung\Fotos\Hellweg_Fotos\ESS 10-10\DSC_00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2565400"/>
            <a:ext cx="6192838" cy="414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title"/>
          </p:nvPr>
        </p:nvSpPr>
        <p:spPr>
          <a:xfrm>
            <a:off x="704850" y="115888"/>
            <a:ext cx="7323138" cy="865187"/>
          </a:xfrm>
        </p:spPr>
        <p:txBody>
          <a:bodyPr/>
          <a:lstStyle/>
          <a:p>
            <a:r>
              <a:rPr lang="de-DE" sz="1800" dirty="0" smtClean="0"/>
              <a:t>Manfred Grothe, Weihbischof im Erzbistum Paderborn,</a:t>
            </a:r>
            <a:br>
              <a:rPr lang="de-DE" sz="1800" dirty="0" smtClean="0"/>
            </a:br>
            <a:r>
              <a:rPr lang="de-DE" sz="1800" dirty="0" smtClean="0"/>
              <a:t>zu Besuch beim Energiesparservice Dortmund im Westfalenpark</a:t>
            </a:r>
            <a:r>
              <a:rPr lang="de-DE" sz="1600" dirty="0" smtClean="0"/>
              <a:t/>
            </a:r>
            <a:br>
              <a:rPr lang="de-DE" sz="1600" dirty="0" smtClean="0"/>
            </a:br>
            <a:endParaRPr lang="de-DE" sz="1600" dirty="0" smtClean="0"/>
          </a:p>
        </p:txBody>
      </p:sp>
      <p:sp>
        <p:nvSpPr>
          <p:cNvPr id="13315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13316" name="Picture 2" descr="U:\Verwaltung\Fotos\fotos\Fotos-2010-Internet-Präsi\Bischof Grothe 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568" y="981075"/>
            <a:ext cx="7296150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>
          <a:xfrm>
            <a:off x="704850" y="115888"/>
            <a:ext cx="8043863" cy="865187"/>
          </a:xfrm>
        </p:spPr>
        <p:txBody>
          <a:bodyPr/>
          <a:lstStyle/>
          <a:p>
            <a:r>
              <a:rPr lang="de-DE" dirty="0" smtClean="0"/>
              <a:t>Manfred Grothe, Weihbischof im Erzbistum Paderborn,</a:t>
            </a:r>
            <a:br>
              <a:rPr lang="de-DE" dirty="0" smtClean="0"/>
            </a:br>
            <a:r>
              <a:rPr lang="de-DE" dirty="0" smtClean="0"/>
              <a:t>zu Besuch beim Energiesparservice Dortmund im Westfalenpark</a:t>
            </a:r>
          </a:p>
        </p:txBody>
      </p:sp>
      <p:sp>
        <p:nvSpPr>
          <p:cNvPr id="14339" name="Inhaltsplatzhalter 2"/>
          <p:cNvSpPr>
            <a:spLocks noGrp="1"/>
          </p:cNvSpPr>
          <p:nvPr>
            <p:ph idx="1"/>
          </p:nvPr>
        </p:nvSpPr>
        <p:spPr>
          <a:xfrm>
            <a:off x="1556842" y="1844824"/>
            <a:ext cx="6327527" cy="4242792"/>
          </a:xfrm>
        </p:spPr>
        <p:txBody>
          <a:bodyPr/>
          <a:lstStyle/>
          <a:p>
            <a:pPr marL="0" indent="0">
              <a:buNone/>
            </a:pPr>
            <a:endParaRPr lang="de-DE" dirty="0" smtClean="0"/>
          </a:p>
        </p:txBody>
      </p:sp>
      <p:pic>
        <p:nvPicPr>
          <p:cNvPr id="14340" name="Picture 2" descr="U:\Verwaltung\Fotos\fotos\Fotos-2010-Internet-Präsi\Bischof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649" y="1305126"/>
            <a:ext cx="6480720" cy="4860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el 1"/>
          <p:cNvSpPr>
            <a:spLocks noGrp="1"/>
          </p:cNvSpPr>
          <p:nvPr>
            <p:ph type="title"/>
          </p:nvPr>
        </p:nvSpPr>
        <p:spPr>
          <a:xfrm>
            <a:off x="179388" y="304800"/>
            <a:ext cx="8713787" cy="676275"/>
          </a:xfrm>
        </p:spPr>
        <p:txBody>
          <a:bodyPr/>
          <a:lstStyle/>
          <a:p>
            <a:pPr algn="ctr"/>
            <a:r>
              <a:rPr lang="de-DE" dirty="0" smtClean="0"/>
              <a:t>Übergabe der Zertifikate</a:t>
            </a:r>
            <a:br>
              <a:rPr lang="de-DE" dirty="0" smtClean="0"/>
            </a:br>
            <a:r>
              <a:rPr lang="de-DE" dirty="0" smtClean="0"/>
              <a:t> „Serviceberater und Beraterin für Energie- und Wasserspartechnik“</a:t>
            </a:r>
          </a:p>
        </p:txBody>
      </p:sp>
      <p:sp>
        <p:nvSpPr>
          <p:cNvPr id="19459" name="Inhaltsplatzhalter 2"/>
          <p:cNvSpPr>
            <a:spLocks noGrp="1"/>
          </p:cNvSpPr>
          <p:nvPr>
            <p:ph idx="1"/>
          </p:nvPr>
        </p:nvSpPr>
        <p:spPr>
          <a:xfrm>
            <a:off x="107950" y="5084763"/>
            <a:ext cx="7993063" cy="1512887"/>
          </a:xfrm>
        </p:spPr>
        <p:txBody>
          <a:bodyPr/>
          <a:lstStyle/>
          <a:p>
            <a:r>
              <a:rPr lang="de-DE" dirty="0" smtClean="0"/>
              <a:t>Ein großer Erfolg ist es, dass die geschulten Stromsparhelfer eine Fortbildungsprüfung zum „Serviceberater / zur Serviceberaterin für Energie- und Wasserspartechnik (HWK)“ ablegen können. In Dortmund haben diese Prüfung bereits </a:t>
            </a:r>
            <a:r>
              <a:rPr lang="de-DE" b="1" u="sng" dirty="0" smtClean="0"/>
              <a:t>37 Teilnehmer </a:t>
            </a:r>
            <a:r>
              <a:rPr lang="de-DE" dirty="0" smtClean="0"/>
              <a:t>bestanden und weitere 13 werden im Herbst die Prüfung ablegen.</a:t>
            </a:r>
          </a:p>
        </p:txBody>
      </p:sp>
      <p:pic>
        <p:nvPicPr>
          <p:cNvPr id="19460" name="Picture 2" descr="U:\Verwaltung\Fotos\Übergabe Zertifikate\20110610_do_uebergabe_zertifikate_foto_schaper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639" y="908050"/>
            <a:ext cx="5543823" cy="404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el 1"/>
          <p:cNvSpPr>
            <a:spLocks noGrp="1"/>
          </p:cNvSpPr>
          <p:nvPr>
            <p:ph type="title"/>
          </p:nvPr>
        </p:nvSpPr>
        <p:spPr>
          <a:xfrm>
            <a:off x="704850" y="188913"/>
            <a:ext cx="8439150" cy="792162"/>
          </a:xfrm>
        </p:spPr>
        <p:txBody>
          <a:bodyPr/>
          <a:lstStyle/>
          <a:p>
            <a:r>
              <a:rPr lang="de-DE" dirty="0" smtClean="0"/>
              <a:t>Prämierung „Ideen Initiative Zukunft“ (2011)</a:t>
            </a:r>
            <a:br>
              <a:rPr lang="de-DE" dirty="0" smtClean="0"/>
            </a:br>
            <a:r>
              <a:rPr lang="de-DE" dirty="0" smtClean="0"/>
              <a:t>Aufruf der </a:t>
            </a:r>
            <a:r>
              <a:rPr lang="de-DE" dirty="0" err="1" smtClean="0"/>
              <a:t>dm</a:t>
            </a:r>
            <a:r>
              <a:rPr lang="de-DE" dirty="0" smtClean="0"/>
              <a:t>-drogerie-märkte und Deutsche UNESCO Kommission</a:t>
            </a:r>
          </a:p>
        </p:txBody>
      </p:sp>
      <p:sp>
        <p:nvSpPr>
          <p:cNvPr id="2048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20484" name="Picture 2" descr="U:\Verwaltung\Presse\dm Markt Prämierung\Carit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096963"/>
            <a:ext cx="7356475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el 1"/>
          <p:cNvSpPr>
            <a:spLocks noGrp="1"/>
          </p:cNvSpPr>
          <p:nvPr>
            <p:ph type="title"/>
          </p:nvPr>
        </p:nvSpPr>
        <p:spPr>
          <a:xfrm>
            <a:off x="704850" y="0"/>
            <a:ext cx="8115300" cy="685800"/>
          </a:xfrm>
        </p:spPr>
        <p:txBody>
          <a:bodyPr/>
          <a:lstStyle/>
          <a:p>
            <a:r>
              <a:rPr lang="de-DE" smtClean="0"/>
              <a:t>Dortmunder Stromsparhelfer erhalten dena-Auszeichnung für</a:t>
            </a:r>
            <a:br>
              <a:rPr lang="de-DE" smtClean="0"/>
            </a:br>
            <a:r>
              <a:rPr lang="de-DE" smtClean="0"/>
              <a:t>„Energieeffizienz in Kommunen – gute Beispiele 2010“</a:t>
            </a:r>
          </a:p>
        </p:txBody>
      </p:sp>
      <p:sp>
        <p:nvSpPr>
          <p:cNvPr id="21507" name="Inhaltsplatzhalter 2"/>
          <p:cNvSpPr>
            <a:spLocks noGrp="1"/>
          </p:cNvSpPr>
          <p:nvPr>
            <p:ph idx="1"/>
          </p:nvPr>
        </p:nvSpPr>
        <p:spPr>
          <a:xfrm>
            <a:off x="250825" y="5086350"/>
            <a:ext cx="8353425" cy="1366838"/>
          </a:xfrm>
        </p:spPr>
        <p:txBody>
          <a:bodyPr/>
          <a:lstStyle/>
          <a:p>
            <a:r>
              <a:rPr lang="de-DE" dirty="0" smtClean="0"/>
              <a:t>12.10.2010.  Stadtrat Wilhelm </a:t>
            </a:r>
            <a:r>
              <a:rPr lang="de-DE" dirty="0" err="1" smtClean="0"/>
              <a:t>Steitz</a:t>
            </a:r>
            <a:r>
              <a:rPr lang="de-DE" dirty="0" smtClean="0"/>
              <a:t>  und ehemaliger Caritas-Abteilungsleiter Klaus Neumann nahmen  in Berlin den mit 7.000 Euro dotierten Preis im </a:t>
            </a:r>
            <a:r>
              <a:rPr lang="de-DE" b="1" dirty="0" smtClean="0"/>
              <a:t>Wettbewerb „Energieeffizienz in Kommunen – Gute Beispiele 2010“ </a:t>
            </a:r>
            <a:r>
              <a:rPr lang="de-DE" dirty="0" smtClean="0"/>
              <a:t>entgegen.</a:t>
            </a:r>
          </a:p>
          <a:p>
            <a:endParaRPr lang="de-DE" dirty="0" smtClean="0"/>
          </a:p>
        </p:txBody>
      </p:sp>
      <p:pic>
        <p:nvPicPr>
          <p:cNvPr id="21508" name="Picture 2" descr="C:\Users\B.Skindziel\AppData\Local\Microsoft\Windows\Temporary Internet Files\Content.Outlook\W7E2OLDC\101012 Prämierung - Dortmund 29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765175"/>
            <a:ext cx="6480175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Ende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sz="2800" b="1" dirty="0" smtClean="0"/>
              <a:t>	</a:t>
            </a:r>
            <a:r>
              <a:rPr lang="de-DE" sz="4000" b="1" dirty="0" smtClean="0"/>
              <a:t>Vielen Dank für Ihre 	Aufmerksamkeit!</a:t>
            </a:r>
            <a:endParaRPr lang="de-DE" sz="4000" b="1" dirty="0"/>
          </a:p>
        </p:txBody>
      </p:sp>
      <p:pic>
        <p:nvPicPr>
          <p:cNvPr id="4098" name="Picture 2" descr="C:\Program Files\Microsoft Office\MEDIA\CAGCAT10\j019581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73016"/>
            <a:ext cx="1773022" cy="18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244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Helvetic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Helvetica" pitchFamily="34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891</Words>
  <Application>Microsoft Office PowerPoint</Application>
  <PresentationFormat>Bildschirmpräsentation (4:3)</PresentationFormat>
  <Paragraphs>190</Paragraphs>
  <Slides>21</Slides>
  <Notes>13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21</vt:i4>
      </vt:variant>
    </vt:vector>
  </HeadingPairs>
  <TitlesOfParts>
    <vt:vector size="23" baseType="lpstr">
      <vt:lpstr>Standarddesign</vt:lpstr>
      <vt:lpstr>Imaging.Document</vt:lpstr>
      <vt:lpstr>„Stromspar-Check für einkommensschwache Haushalte“ Caritasverband Dortmund e. V.</vt:lpstr>
      <vt:lpstr>Energiesparservice Caritasverband Dortmund</vt:lpstr>
      <vt:lpstr>Stromspar-Check für einkommensschwache Haushalte </vt:lpstr>
      <vt:lpstr>Stromspar-Check für einkommensschwache Haushalte </vt:lpstr>
      <vt:lpstr>Hintergrund und Zielgruppe </vt:lpstr>
      <vt:lpstr>Hintergrund und Zielgruppe </vt:lpstr>
      <vt:lpstr>Zielsetzungen Stromspar-Check  in Dortmund </vt:lpstr>
      <vt:lpstr>Der Stromspar-Check</vt:lpstr>
      <vt:lpstr>Der Stromspar-Check</vt:lpstr>
      <vt:lpstr>Soforthilfen</vt:lpstr>
      <vt:lpstr>Projektergebnisse </vt:lpstr>
      <vt:lpstr>Projektergebnisse </vt:lpstr>
      <vt:lpstr>Erfahrungen aus der Arbeit vor Ort </vt:lpstr>
      <vt:lpstr>Erfahrungen aus der Arbeit vor Ort </vt:lpstr>
      <vt:lpstr>Erfahrungen aus der Arbeit vor Ort </vt:lpstr>
      <vt:lpstr>Manfred Grothe, Weihbischof im Erzbistum Paderborn, zu Besuch beim Energiesparservice Dortmund im Westfalenpark </vt:lpstr>
      <vt:lpstr>Manfred Grothe, Weihbischof im Erzbistum Paderborn, zu Besuch beim Energiesparservice Dortmund im Westfalenpark</vt:lpstr>
      <vt:lpstr>Übergabe der Zertifikate  „Serviceberater und Beraterin für Energie- und Wasserspartechnik“</vt:lpstr>
      <vt:lpstr>Prämierung „Ideen Initiative Zukunft“ (2011) Aufruf der dm-drogerie-märkte und Deutsche UNESCO Kommission</vt:lpstr>
      <vt:lpstr>Dortmunder Stromsparhelfer erhalten dena-Auszeichnung für „Energieeffizienz in Kommunen – gute Beispiele 2010“</vt:lpstr>
      <vt:lpstr>Ende</vt:lpstr>
    </vt:vector>
  </TitlesOfParts>
  <Company>triolog - kommunikation mit energie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leuchtner</dc:creator>
  <cp:lastModifiedBy>Skindziel,Barbara</cp:lastModifiedBy>
  <cp:revision>435</cp:revision>
  <dcterms:created xsi:type="dcterms:W3CDTF">2006-09-18T11:37:55Z</dcterms:created>
  <dcterms:modified xsi:type="dcterms:W3CDTF">2012-11-13T11:46:05Z</dcterms:modified>
</cp:coreProperties>
</file>