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63" r:id="rId4"/>
    <p:sldId id="264" r:id="rId5"/>
    <p:sldId id="267" r:id="rId6"/>
    <p:sldId id="26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3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94414370078743E-2"/>
          <c:y val="7.2738369049066859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Neue Eingänge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30.09.2017</c:v>
                </c:pt>
                <c:pt idx="3">
                  <c:v>Prognose 2017</c:v>
                </c:pt>
              </c:strCache>
            </c:strRef>
          </c:cat>
          <c:val>
            <c:numRef>
              <c:f>Tabelle1!$B$2:$B$5</c:f>
              <c:numCache>
                <c:formatCode>#,##0</c:formatCode>
                <c:ptCount val="4"/>
                <c:pt idx="0">
                  <c:v>1368</c:v>
                </c:pt>
                <c:pt idx="1">
                  <c:v>1597</c:v>
                </c:pt>
                <c:pt idx="2">
                  <c:v>1290</c:v>
                </c:pt>
                <c:pt idx="3">
                  <c:v>1720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Erledigte Fälle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Tabelle1!$A$2:$A$5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30.09.2017</c:v>
                </c:pt>
                <c:pt idx="3">
                  <c:v>Prognose 2017</c:v>
                </c:pt>
              </c:strCache>
            </c:strRef>
          </c:cat>
          <c:val>
            <c:numRef>
              <c:f>Tabelle1!$C$2:$C$5</c:f>
              <c:numCache>
                <c:formatCode>#,##0</c:formatCode>
                <c:ptCount val="4"/>
                <c:pt idx="0">
                  <c:v>1313</c:v>
                </c:pt>
                <c:pt idx="1">
                  <c:v>1575</c:v>
                </c:pt>
                <c:pt idx="2">
                  <c:v>1153</c:v>
                </c:pt>
                <c:pt idx="3">
                  <c:v>1600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1"/>
        <c:overlap val="-27"/>
        <c:axId val="298965352"/>
        <c:axId val="298965744"/>
      </c:barChart>
      <c:catAx>
        <c:axId val="29896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8965744"/>
        <c:crosses val="autoZero"/>
        <c:auto val="1"/>
        <c:lblAlgn val="ctr"/>
        <c:lblOffset val="100"/>
        <c:noMultiLvlLbl val="0"/>
      </c:catAx>
      <c:valAx>
        <c:axId val="29896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98965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84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75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15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51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1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5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77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3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08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90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22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D2EBD-D8C8-46DE-BC99-99383DD4E859}" type="datetimeFigureOut">
              <a:rPr lang="de-DE" smtClean="0"/>
              <a:t>13.11.2017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EFDD-D98A-469C-B4B7-F78FDFA9A3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07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0800000" flipV="1">
            <a:off x="1592317" y="282416"/>
            <a:ext cx="9144000" cy="575838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FB 30 – Haushaltsplan 2018</a:t>
            </a:r>
            <a:endParaRPr lang="de-DE" sz="2800" b="1" dirty="0"/>
          </a:p>
        </p:txBody>
      </p:sp>
      <p:sp>
        <p:nvSpPr>
          <p:cNvPr id="4" name="Foliennummernplatzhalter 4"/>
          <p:cNvSpPr>
            <a:spLocks noGrp="1"/>
          </p:cNvSpPr>
          <p:nvPr>
            <p:ph type="subTitle" idx="1"/>
          </p:nvPr>
        </p:nvSpPr>
        <p:spPr>
          <a:xfrm>
            <a:off x="1257209" y="5804948"/>
            <a:ext cx="9310778" cy="85832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8EAE72-9DBD-47F2-8B01-B15968B9375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612" y="5804948"/>
            <a:ext cx="714375" cy="79057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738558" y="5899838"/>
            <a:ext cx="1115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Stadt Dortmund</a:t>
            </a:r>
          </a:p>
          <a:p>
            <a:r>
              <a:rPr lang="de-DE" sz="1000" dirty="0" smtClean="0"/>
              <a:t>Rechtsamt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609600" y="858255"/>
            <a:ext cx="10475496" cy="4812629"/>
            <a:chOff x="-990" y="-584"/>
            <a:chExt cx="9660" cy="5488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-990" y="-584"/>
              <a:ext cx="9660" cy="5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90" y="-584"/>
              <a:ext cx="9668" cy="5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973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ubTitle" idx="1"/>
          </p:nvPr>
        </p:nvSpPr>
        <p:spPr>
          <a:xfrm>
            <a:off x="1334219" y="5771072"/>
            <a:ext cx="9310778" cy="85832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8EAE72-9DBD-47F2-8B01-B15968B9375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612" y="5804948"/>
            <a:ext cx="714375" cy="79057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43784" y="5899838"/>
            <a:ext cx="1409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Stadt Dortmund</a:t>
            </a:r>
          </a:p>
          <a:p>
            <a:r>
              <a:rPr lang="de-DE" sz="1200" b="1" dirty="0" smtClean="0"/>
              <a:t>Rechtsamt</a:t>
            </a: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43914" y="0"/>
            <a:ext cx="9144000" cy="1103870"/>
          </a:xfrm>
        </p:spPr>
        <p:txBody>
          <a:bodyPr anchor="t">
            <a:normAutofit/>
          </a:bodyPr>
          <a:lstStyle/>
          <a:p>
            <a:r>
              <a:rPr lang="de-DE" sz="2800" b="1" dirty="0" smtClean="0"/>
              <a:t>FB 30 - Gesamtbudget</a:t>
            </a:r>
            <a:endParaRPr lang="de-DE" sz="2800" dirty="0">
              <a:solidFill>
                <a:schemeClr val="accent5"/>
              </a:solidFill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036304"/>
              </p:ext>
            </p:extLst>
          </p:nvPr>
        </p:nvGraphicFramePr>
        <p:xfrm>
          <a:off x="1334217" y="712518"/>
          <a:ext cx="9053698" cy="4655130"/>
        </p:xfrm>
        <a:graphic>
          <a:graphicData uri="http://schemas.openxmlformats.org/drawingml/2006/table">
            <a:tbl>
              <a:tblPr/>
              <a:tblGrid>
                <a:gridCol w="3158518"/>
                <a:gridCol w="1179036"/>
                <a:gridCol w="1179036"/>
                <a:gridCol w="1179036"/>
                <a:gridCol w="1179036"/>
                <a:gridCol w="1179036"/>
              </a:tblGrid>
              <a:tr h="22456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Erträge / Aufwendungen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2017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2018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2019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2020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2021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Ordentliche Erträge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Erträge aus Zuweisungen und Zuschüsse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724 €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779 €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563 €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535 €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511 €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Öffentlich-rechtliche Leistungsentgelte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47.800 €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47.800 €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47.800 €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47.800 €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47.800 €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Erträge aus Kostenerstattungen und Kostenumlagen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Sonstige ordentliche Erträge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6.047.000 €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6.264.000 €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6.264.000 €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6.264.000 €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6.264.000 €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6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Ordentliche Erträge insgesamt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7.165.367 €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7.382.422 €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7.382.206 €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7.382.178 €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7.382.154 €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Ordentliche Aufwendungen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39" marR="5839" marT="58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Personalaufwendungen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3.931.440 €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4.269.950 €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4.278.726 €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4.114.918 €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4.071.350 €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Pensionsrückstellungen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436.246 €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446.349 €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430.949 €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431.243 €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420.265 €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Aufwendungen für Sach- und Dienstleistungen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Abschreibungen GwGs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Bilanzielle Abschreibungen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1.531 €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2.078 €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2.586 €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3.263 €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3.973 €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658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Sonstige ordentliche Aufwendungen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2.442.946 €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2.402.446 €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2.402.446 €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2.402.446 €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2.402.446 €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6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Ordentliche Aufwendungen insgesamt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6.821.413 €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7.130.073 €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7.123.957 €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6.961.120 €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6.907.284 €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456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Zuschuss (-) / Überschuss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343.954 €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252.349 €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258.249 €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421.058 €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474.870 €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4990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Zuschuss (-) / Überschuss</a:t>
                      </a:r>
                      <a:b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solidFill>
                            <a:srgbClr val="FA6A6A"/>
                          </a:solidFill>
                          <a:effectLst/>
                          <a:latin typeface="Arial" panose="020B0604020202020204" pitchFamily="34" charset="0"/>
                        </a:rPr>
                        <a:t>ohne Pensionsrückstellungen und bilanzielle Abschreibungen  </a:t>
                      </a:r>
                      <a:br>
                        <a:rPr lang="de-DE" sz="700" b="1" i="0" u="none" strike="noStrike">
                          <a:solidFill>
                            <a:srgbClr val="FA6A6A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solidFill>
                            <a:srgbClr val="FA6A6A"/>
                          </a:solidFill>
                          <a:effectLst/>
                          <a:latin typeface="Arial" panose="020B0604020202020204" pitchFamily="34" charset="0"/>
                        </a:rPr>
                        <a:t>(für StA 30 nicht budgetrelevant)</a:t>
                      </a:r>
                      <a:endParaRPr lang="de-DE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781.731 €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700.776 €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691.784 €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855.564 €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899.108 €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26004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0200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200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200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200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043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39" marR="5839" marT="58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6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Finanzplanung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2017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2018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2019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2020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2021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456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Erwerb von beweglichem Anlagevermögen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10.000 €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10.000 €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10.000 €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10.000 €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10.000 €</a:t>
                      </a:r>
                    </a:p>
                  </a:txBody>
                  <a:tcPr marL="5839" marR="5839" marT="58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9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ubTitle" idx="1"/>
          </p:nvPr>
        </p:nvSpPr>
        <p:spPr>
          <a:xfrm>
            <a:off x="1334219" y="5771072"/>
            <a:ext cx="9310778" cy="85832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8EAE72-9DBD-47F2-8B01-B15968B9375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612" y="5804948"/>
            <a:ext cx="714375" cy="79057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402595" y="5899838"/>
            <a:ext cx="1451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Stadt Dortmund</a:t>
            </a:r>
          </a:p>
          <a:p>
            <a:r>
              <a:rPr lang="de-DE" sz="1200" b="1" dirty="0" smtClean="0"/>
              <a:t>Rechtsamt</a:t>
            </a: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09133" y="208244"/>
            <a:ext cx="9144000" cy="1103870"/>
          </a:xfrm>
        </p:spPr>
        <p:txBody>
          <a:bodyPr anchor="t">
            <a:normAutofit/>
          </a:bodyPr>
          <a:lstStyle/>
          <a:p>
            <a:r>
              <a:rPr lang="de-DE" sz="2800" b="1" dirty="0" smtClean="0"/>
              <a:t>FB 30 - Erträge</a:t>
            </a:r>
            <a:endParaRPr lang="de-DE" sz="2800" dirty="0">
              <a:solidFill>
                <a:schemeClr val="accent5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16016" y="904775"/>
            <a:ext cx="10327907" cy="4177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172928"/>
              </p:ext>
            </p:extLst>
          </p:nvPr>
        </p:nvGraphicFramePr>
        <p:xfrm>
          <a:off x="1209132" y="904775"/>
          <a:ext cx="9435867" cy="4402083"/>
        </p:xfrm>
        <a:graphic>
          <a:graphicData uri="http://schemas.openxmlformats.org/drawingml/2006/table">
            <a:tbl>
              <a:tblPr/>
              <a:tblGrid>
                <a:gridCol w="3696417"/>
                <a:gridCol w="1147890"/>
                <a:gridCol w="1147890"/>
                <a:gridCol w="1147890"/>
                <a:gridCol w="1147890"/>
                <a:gridCol w="1147890"/>
              </a:tblGrid>
              <a:tr h="237335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Erträge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2017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2018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2019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2020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2021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360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Produktgruppe Recht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270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Öffentlich-rechtliche Leistungsentgelte /</a:t>
                      </a:r>
                      <a:b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Sonstige ordentliche Erträge</a:t>
                      </a:r>
                      <a:b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  <a:t>Gebühren und Ordnungsgelder im Schiedsamtswesen</a:t>
                      </a:r>
                      <a:endParaRPr lang="de-DE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4.600 €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4.600 €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4.600 €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4.600 €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4.600 €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472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Erträge aus Kostenerstattungen und Kostenumlagen</a:t>
                      </a:r>
                      <a:b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  <a:t>Erstattung von Versicherungsprämien und Umlageanteilen von Beteiligungsgesellschaften und Eigenbetrieben</a:t>
                      </a:r>
                      <a:b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  <a:t>Verwaltungskostenbeiträge</a:t>
                      </a:r>
                      <a:b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  <a:t>Ersatz von Haftpflicht- und Kaskoaufwendungen</a:t>
                      </a:r>
                      <a:b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  <a:t>Ersatz von Prozesskosten</a:t>
                      </a:r>
                      <a:endParaRPr lang="de-DE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1.069.843 €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Zwischensumme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1.074.443 €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1.074.443 €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1.074.443 €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1.074.443 €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1.074.443 €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1360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Produktgruppe OWi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2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Öffentlich-rechtliche Leistungsentgelte </a:t>
                      </a:r>
                      <a:b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  <a:t>Verwaltungsgebühren für Akteneinsicht</a:t>
                      </a:r>
                      <a:endParaRPr lang="de-DE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43.700 €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43.700 €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43.700 €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43.700 €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43.700 €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2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Sonstige ordentliche Erträge</a:t>
                      </a:r>
                      <a:b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700" b="1" i="0" u="none" strike="noStrike">
                          <a:solidFill>
                            <a:srgbClr val="339966"/>
                          </a:solidFill>
                          <a:effectLst/>
                          <a:latin typeface="Arial" panose="020B0604020202020204" pitchFamily="34" charset="0"/>
                        </a:rPr>
                        <a:t>Bußgelder</a:t>
                      </a:r>
                      <a:endParaRPr lang="de-DE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6.046.500 €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6.263.500 €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6.263.500 €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6.263.500 €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0" i="0" u="none" strike="noStrike">
                          <a:effectLst/>
                          <a:latin typeface="Arial" panose="020B0604020202020204" pitchFamily="34" charset="0"/>
                        </a:rPr>
                        <a:t>6.263.500 €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01"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Zwischensumme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6.090.200 €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6.307.200 €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6.307.200 €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6.307.200 €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6.307.200 €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213601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871" marR="5871" marT="58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35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>
                          <a:solidFill>
                            <a:srgbClr val="3366FF"/>
                          </a:solidFill>
                          <a:effectLst/>
                          <a:latin typeface="Arial" panose="020B0604020202020204" pitchFamily="34" charset="0"/>
                        </a:rPr>
                        <a:t>StA 30 gesamt  (ohne Sonderposten  aus Zuwendungen)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7.164.643 €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7.381.643 €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7.381.643 €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7.381.643 €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7.381.643 €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24601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8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Veränderung bei den Erträgen gegenüber 2017</a:t>
                      </a: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867"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8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 panose="020B0604020202020204" pitchFamily="34" charset="0"/>
                        </a:rPr>
                        <a:t>Mehrerträge bei den Bußgeldern in Höhe von 217.000 €</a:t>
                      </a: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9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 panose="020B0604020202020204" pitchFamily="34" charset="0"/>
                        </a:rPr>
                        <a:t>(Ausweitung der Geschwindigkeitsüberwachung durch StA 32 - Beschaffung von</a:t>
                      </a: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 panose="020B0604020202020204" pitchFamily="34" charset="0"/>
                        </a:rPr>
                        <a:t>zusätzlichen mobilen und stationären Geschwindigkeitsüberwachungsanlagen)</a:t>
                      </a: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71" marR="5871" marT="58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3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ubTitle" idx="1"/>
          </p:nvPr>
        </p:nvSpPr>
        <p:spPr>
          <a:xfrm>
            <a:off x="1334219" y="5771072"/>
            <a:ext cx="9310778" cy="85832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8EAE72-9DBD-47F2-8B01-B15968B9375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612" y="5804948"/>
            <a:ext cx="714375" cy="79057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213124" y="5877069"/>
            <a:ext cx="1426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Stadt Dortmund</a:t>
            </a:r>
          </a:p>
          <a:p>
            <a:r>
              <a:rPr lang="de-DE" sz="1200" b="1" dirty="0" smtClean="0"/>
              <a:t>Rechtsamt</a:t>
            </a: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43914" y="0"/>
            <a:ext cx="9144000" cy="975413"/>
          </a:xfrm>
        </p:spPr>
        <p:txBody>
          <a:bodyPr anchor="t">
            <a:normAutofit/>
          </a:bodyPr>
          <a:lstStyle/>
          <a:p>
            <a:r>
              <a:rPr lang="de-DE" sz="2800" b="1" dirty="0" smtClean="0"/>
              <a:t>FB 30 - Personalaufwand</a:t>
            </a:r>
            <a:endParaRPr lang="de-DE" sz="2800" dirty="0">
              <a:solidFill>
                <a:schemeClr val="accent5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690819"/>
              </p:ext>
            </p:extLst>
          </p:nvPr>
        </p:nvGraphicFramePr>
        <p:xfrm>
          <a:off x="1243914" y="831272"/>
          <a:ext cx="9752635" cy="4488870"/>
        </p:xfrm>
        <a:graphic>
          <a:graphicData uri="http://schemas.openxmlformats.org/drawingml/2006/table">
            <a:tbl>
              <a:tblPr/>
              <a:tblGrid>
                <a:gridCol w="3417490"/>
                <a:gridCol w="1267029"/>
                <a:gridCol w="1267029"/>
                <a:gridCol w="1267029"/>
                <a:gridCol w="1267029"/>
                <a:gridCol w="1267029"/>
              </a:tblGrid>
              <a:tr h="266402">
                <a:tc>
                  <a:txBody>
                    <a:bodyPr/>
                    <a:lstStyle/>
                    <a:p>
                      <a:pPr algn="l" fontAlgn="ctr"/>
                      <a:r>
                        <a:rPr lang="de-DE" sz="700" b="1" i="0" u="none" strike="noStrike" dirty="0">
                          <a:effectLst/>
                          <a:latin typeface="Arial" panose="020B0604020202020204" pitchFamily="34" charset="0"/>
                        </a:rPr>
                        <a:t>Aufwendungen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2017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2018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2019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2020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700" b="1" i="0" u="none" strike="noStrike">
                          <a:effectLst/>
                          <a:latin typeface="Arial" panose="020B0604020202020204" pitchFamily="34" charset="0"/>
                        </a:rPr>
                        <a:t>Planwerte 2021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968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Beamtenbezüge 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 dirty="0">
                          <a:effectLst/>
                          <a:latin typeface="Arial" panose="020B0604020202020204" pitchFamily="34" charset="0"/>
                        </a:rPr>
                        <a:t>1.951.754 €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2.035.114 €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2.065.058 €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2.100.383 €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2.086.256 €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8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Beschäftigtenentgelt einschl. Sonderzuwendung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1.555.134 €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1.755.566 €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1.738.937 €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1.582.509 €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1.559.382 €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8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Beiträge Versorgung Beschäftigte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120.523 €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136.057 €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134.769 €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122.645 €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120.853 €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8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Gesetzliche Sozialversicherung Beschäftigte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304.029 €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 dirty="0">
                          <a:effectLst/>
                          <a:latin typeface="Arial" panose="020B0604020202020204" pitchFamily="34" charset="0"/>
                        </a:rPr>
                        <a:t>343.213 €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339.962 €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309.381 €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0" i="0" u="none" strike="noStrike">
                          <a:effectLst/>
                          <a:latin typeface="Arial" panose="020B0604020202020204" pitchFamily="34" charset="0"/>
                        </a:rPr>
                        <a:t>304.859 €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2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Gesamtsumme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3.931.440 €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4.269.950 €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4.278.726 €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4.114.918 €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4.071.350 €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640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de-DE" sz="9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Veränderungen 2018 bis 2021</a:t>
                      </a: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640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Bedarfsgerechte Budgetierung durch StA 11 im Jahre 2018</a:t>
                      </a: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Berücksichtigung bereits feststehender personeller Veränderungen 2018 bis 2021</a:t>
                      </a: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0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Tarif- und Besoldungserhöhungen ( 2,4 % in 2018 sowie jeweils 2,0 % in 2019 bis 2021)</a:t>
                      </a: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0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 Personalmehraufwand gegenüber 2017 durch:</a:t>
                      </a: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0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- 2,24 vzv. zusätzliche Planstellen bei 30/Owi (Ausweitung der Geschwingkeitsüberwachung durch StA 32)</a:t>
                      </a: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0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- 3,00 vzv. zusätzliche Planstellen bei 30/Jus ("Baujurist" für StA 65, Memorandumsmaßnahme "Konzentration externe Rechtsberatung" beim FB 30)</a:t>
                      </a: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6402"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0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Pensionsrückstellungen</a:t>
                      </a:r>
                      <a:b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800" b="1" i="0" u="none" strike="noStrike"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</a:rPr>
                        <a:t>Für StA 30 nicht budgetrelevant</a:t>
                      </a:r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436.246 €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 dirty="0">
                          <a:effectLst/>
                          <a:latin typeface="Arial" panose="020B0604020202020204" pitchFamily="34" charset="0"/>
                        </a:rPr>
                        <a:t>446.349 €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430.949 €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431.243 €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800" b="1" i="0" u="none" strike="noStrike" dirty="0">
                          <a:effectLst/>
                          <a:latin typeface="Arial" panose="020B0604020202020204" pitchFamily="34" charset="0"/>
                        </a:rPr>
                        <a:t>420.265 €</a:t>
                      </a:r>
                    </a:p>
                  </a:txBody>
                  <a:tcPr marL="6456" marR="6456" marT="64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44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ubTitle" idx="1"/>
          </p:nvPr>
        </p:nvSpPr>
        <p:spPr>
          <a:xfrm>
            <a:off x="1366704" y="5804948"/>
            <a:ext cx="9310778" cy="85832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8EAE72-9DBD-47F2-8B01-B15968B9375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612" y="5804948"/>
            <a:ext cx="714375" cy="79057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336692" y="5899838"/>
            <a:ext cx="1516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Stadt Dortmund</a:t>
            </a:r>
          </a:p>
          <a:p>
            <a:r>
              <a:rPr lang="de-DE" sz="1200" b="1" dirty="0" smtClean="0"/>
              <a:t>Rechtsamt</a:t>
            </a: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43914" y="0"/>
            <a:ext cx="9144000" cy="1103870"/>
          </a:xfrm>
        </p:spPr>
        <p:txBody>
          <a:bodyPr anchor="t">
            <a:normAutofit/>
          </a:bodyPr>
          <a:lstStyle/>
          <a:p>
            <a:r>
              <a:rPr lang="de-DE" sz="2800" b="1" dirty="0" smtClean="0"/>
              <a:t>30/Jus</a:t>
            </a:r>
            <a:br>
              <a:rPr lang="de-DE" sz="2800" b="1" dirty="0" smtClean="0"/>
            </a:br>
            <a:r>
              <a:rPr lang="de-DE" sz="2800" b="1" dirty="0" smtClean="0"/>
              <a:t>Rechtsberatungen, Gutachten, Verträge, Sonstiges</a:t>
            </a:r>
            <a:endParaRPr lang="de-DE" sz="2800" dirty="0">
              <a:solidFill>
                <a:schemeClr val="accent5"/>
              </a:solidFill>
            </a:endParaRP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366151456"/>
              </p:ext>
            </p:extLst>
          </p:nvPr>
        </p:nvGraphicFramePr>
        <p:xfrm>
          <a:off x="818147" y="1115113"/>
          <a:ext cx="10568539" cy="4246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25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ubTitle" idx="1"/>
          </p:nvPr>
        </p:nvSpPr>
        <p:spPr>
          <a:xfrm>
            <a:off x="1334219" y="5771072"/>
            <a:ext cx="9310778" cy="85832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8EAE72-9DBD-47F2-8B01-B15968B9375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612" y="5804948"/>
            <a:ext cx="714375" cy="79057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336692" y="5899838"/>
            <a:ext cx="1516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Stadt Dortmund</a:t>
            </a:r>
          </a:p>
          <a:p>
            <a:r>
              <a:rPr lang="de-DE" sz="1200" b="1" dirty="0" smtClean="0"/>
              <a:t>Rechtsamt</a:t>
            </a: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43914" y="0"/>
            <a:ext cx="9144000" cy="1103870"/>
          </a:xfrm>
        </p:spPr>
        <p:txBody>
          <a:bodyPr anchor="t">
            <a:normAutofit/>
          </a:bodyPr>
          <a:lstStyle/>
          <a:p>
            <a:r>
              <a:rPr lang="de-DE" sz="2800" b="1" dirty="0" smtClean="0"/>
              <a:t>FB 30 - Sachaufwand</a:t>
            </a:r>
            <a:endParaRPr lang="de-DE" sz="2800" dirty="0">
              <a:solidFill>
                <a:schemeClr val="accent5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744448"/>
              </p:ext>
            </p:extLst>
          </p:nvPr>
        </p:nvGraphicFramePr>
        <p:xfrm>
          <a:off x="1056903" y="1090621"/>
          <a:ext cx="9939644" cy="4273080"/>
        </p:xfrm>
        <a:graphic>
          <a:graphicData uri="http://schemas.openxmlformats.org/drawingml/2006/table">
            <a:tbl>
              <a:tblPr/>
              <a:tblGrid>
                <a:gridCol w="3483023"/>
                <a:gridCol w="383881"/>
                <a:gridCol w="907444"/>
                <a:gridCol w="1291324"/>
                <a:gridCol w="1291324"/>
                <a:gridCol w="1291324"/>
                <a:gridCol w="1291324"/>
              </a:tblGrid>
              <a:tr h="2770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effectLst/>
                          <a:latin typeface="Arial" panose="020B0604020202020204" pitchFamily="34" charset="0"/>
                        </a:rPr>
                        <a:t>Aufwendungen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Planwerte 2017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Planwerte 2018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Planwerte 2019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Planwerte 2020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effectLst/>
                          <a:latin typeface="Arial" panose="020B0604020202020204" pitchFamily="34" charset="0"/>
                        </a:rPr>
                        <a:t>Planwerte 2021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24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Aufwendungen für Sach- und Dienstleistungen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de-DE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6.650 €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4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Sonstige ordentliche Aufwendungen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de-DE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2.442.946 €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2.402.446 €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2.402.446 €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2.402.446 €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2.402.446 €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900" b="1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davon zentrales Budget für Prozesskosten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de-DE" sz="900" b="0" i="1" u="none" strike="noStrike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455.884 €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415.384 €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415.384 €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415.384 €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415.384 €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43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900" b="1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davon zentrales Budget für Versicherungs-</a:t>
                      </a:r>
                      <a:br>
                        <a:rPr lang="de-DE" sz="900" b="1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de-DE" sz="900" b="1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und Schadenersatzleistungen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de-DE" sz="900" b="0" i="1" u="none" strike="noStrike">
                        <a:solidFill>
                          <a:srgbClr val="4472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1.443.933 €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1.443.933 €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1.443.933 €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1.443.933 €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1" u="none" strike="noStrike">
                          <a:solidFill>
                            <a:srgbClr val="4472C4"/>
                          </a:solidFill>
                          <a:effectLst/>
                          <a:latin typeface="Arial" panose="020B0604020202020204" pitchFamily="34" charset="0"/>
                        </a:rPr>
                        <a:t>1.443.933 €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Abschreibungen GwGs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de-DE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2.600 €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Bilanzielle Abschreibungen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de-DE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1.531 €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2.078 €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2.586 €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3.263 €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0" i="0" u="none" strike="noStrike">
                          <a:effectLst/>
                          <a:latin typeface="Arial" panose="020B0604020202020204" pitchFamily="34" charset="0"/>
                        </a:rPr>
                        <a:t>3.973 €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4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Gesamtsumme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de-DE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2.453.727 €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2.413.774 €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2.414.282 €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2.414.959 €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900" b="1" i="0" u="none" strike="noStrike">
                          <a:effectLst/>
                          <a:latin typeface="Arial" panose="020B0604020202020204" pitchFamily="34" charset="0"/>
                        </a:rPr>
                        <a:t>2.415.669 €</a:t>
                      </a:r>
                    </a:p>
                  </a:txBody>
                  <a:tcPr marL="7105" marR="7105" marT="7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61623">
                <a:tc gridSpan="2">
                  <a:txBody>
                    <a:bodyPr/>
                    <a:lstStyle/>
                    <a:p>
                      <a:pPr algn="l" fontAlgn="ctr"/>
                      <a:endParaRPr lang="de-DE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930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Veränderungen bei den Sachaufwendungen gegenüber 2017</a:t>
                      </a: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2049">
                <a:tc>
                  <a:txBody>
                    <a:bodyPr/>
                    <a:lstStyle/>
                    <a:p>
                      <a:pPr algn="l" fontAlgn="ctr"/>
                      <a:endParaRPr lang="de-DE" sz="1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0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Budget für Prozesskosten:  - 40.500 €</a:t>
                      </a: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05">
                <a:tc>
                  <a:txBody>
                    <a:bodyPr/>
                    <a:lstStyle/>
                    <a:p>
                      <a:pPr algn="l" fontAlgn="ctr"/>
                      <a:endParaRPr lang="de-DE" sz="1000" b="1" i="0" u="none" strike="noStrike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7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0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effectLst/>
                          <a:latin typeface="Arial" panose="020B0604020202020204" pitchFamily="34" charset="0"/>
                        </a:rPr>
                        <a:t>minus 50.000 € Budgetverlagerung "Externe Rechtsberatung" (189.784 € in 2017 und 139.784 € in 2018 bis </a:t>
                      </a:r>
                      <a:r>
                        <a:rPr lang="de-DE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2021)</a:t>
                      </a:r>
                      <a:endParaRPr lang="de-DE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16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 panose="020B0604020202020204" pitchFamily="34" charset="0"/>
                        </a:rPr>
                        <a:t>plus 9.5000 € Ausweitung der Geschwindigkeitsüberwachung durch StA 32</a:t>
                      </a: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6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726</Words>
  <Application>Microsoft Office PowerPoint</Application>
  <PresentationFormat>Breitbild</PresentationFormat>
  <Paragraphs>309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FB 30 – Haushaltsplan 2018</vt:lpstr>
      <vt:lpstr>FB 30 - Gesamtbudget</vt:lpstr>
      <vt:lpstr>FB 30 - Erträge</vt:lpstr>
      <vt:lpstr>FB 30 - Personalaufwand</vt:lpstr>
      <vt:lpstr>30/Jus Rechtsberatungen, Gutachten, Verträge, Sonstiges</vt:lpstr>
      <vt:lpstr>FB 30 - Sachaufwand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Roggenbuck, Michael</dc:creator>
  <cp:lastModifiedBy>Sabine Weber</cp:lastModifiedBy>
  <cp:revision>48</cp:revision>
  <cp:lastPrinted>2017-11-02T13:25:09Z</cp:lastPrinted>
  <dcterms:created xsi:type="dcterms:W3CDTF">2017-09-26T12:29:33Z</dcterms:created>
  <dcterms:modified xsi:type="dcterms:W3CDTF">2017-11-13T11:17:25Z</dcterms:modified>
</cp:coreProperties>
</file>