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62" r:id="rId4"/>
    <p:sldId id="261" r:id="rId5"/>
    <p:sldId id="286" r:id="rId6"/>
    <p:sldId id="278" r:id="rId7"/>
    <p:sldId id="291" r:id="rId8"/>
    <p:sldId id="290" r:id="rId9"/>
    <p:sldId id="289" r:id="rId10"/>
    <p:sldId id="279" r:id="rId11"/>
  </p:sldIdLst>
  <p:sldSz cx="9144000" cy="6858000" type="screen4x3"/>
  <p:notesSz cx="7099300" cy="102346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hlink"/>
        </a:solidFill>
        <a:latin typeface="Frutiger" panose="02000500000000000000" pitchFamily="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hlink"/>
        </a:solidFill>
        <a:latin typeface="Frutiger" panose="02000500000000000000" pitchFamily="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hlink"/>
        </a:solidFill>
        <a:latin typeface="Frutiger" panose="02000500000000000000" pitchFamily="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hlink"/>
        </a:solidFill>
        <a:latin typeface="Frutiger" panose="02000500000000000000" pitchFamily="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hlink"/>
        </a:solidFill>
        <a:latin typeface="Frutiger" panose="02000500000000000000" pitchFamily="2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hlink"/>
        </a:solidFill>
        <a:latin typeface="Frutiger" panose="02000500000000000000" pitchFamily="2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hlink"/>
        </a:solidFill>
        <a:latin typeface="Frutiger" panose="02000500000000000000" pitchFamily="2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hlink"/>
        </a:solidFill>
        <a:latin typeface="Frutiger" panose="02000500000000000000" pitchFamily="2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hlink"/>
        </a:solidFill>
        <a:latin typeface="Frutiger" panose="02000500000000000000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33CCFF"/>
    <a:srgbClr val="0066FF"/>
    <a:srgbClr val="0033CC"/>
    <a:srgbClr val="0000FF"/>
    <a:srgbClr val="8380BA"/>
    <a:srgbClr val="8099B9"/>
    <a:srgbClr val="FC721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3" autoAdjust="0"/>
    <p:restoredTop sz="63870" autoAdjust="0"/>
  </p:normalViewPr>
  <p:slideViewPr>
    <p:cSldViewPr>
      <p:cViewPr varScale="1">
        <p:scale>
          <a:sx n="101" d="100"/>
          <a:sy n="101" d="100"/>
        </p:scale>
        <p:origin x="126" y="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2744" y="6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75480" cy="51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65" tIns="47533" rIns="95065" bIns="47533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821" y="2"/>
            <a:ext cx="3075479" cy="51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65" tIns="47533" rIns="95065" bIns="47533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22800"/>
            <a:ext cx="3075480" cy="51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65" tIns="47533" rIns="95065" bIns="47533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821" y="9722800"/>
            <a:ext cx="3075479" cy="51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65" tIns="47533" rIns="95065" bIns="47533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30DEF22-1183-44E1-9CF8-632244FB82E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91073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93068" cy="286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5065" tIns="47533" rIns="95065" bIns="47533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906232" y="0"/>
            <a:ext cx="193068" cy="286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5065" tIns="47533" rIns="95065" bIns="47533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95338"/>
            <a:ext cx="5108575" cy="3832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685" y="4867983"/>
            <a:ext cx="4187957" cy="1272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5065" tIns="47533" rIns="95065" bIns="47533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altLang="de-DE" noProof="0" smtClean="0"/>
              <a:t>Klicken Sie, um die Formate des Vorlagentextes zu bearbeiten</a:t>
            </a:r>
          </a:p>
          <a:p>
            <a:pPr lvl="1"/>
            <a:r>
              <a:rPr lang="de-DE" altLang="de-DE" noProof="0" smtClean="0"/>
              <a:t>Zweite Ebene</a:t>
            </a:r>
          </a:p>
          <a:p>
            <a:pPr lvl="2"/>
            <a:r>
              <a:rPr lang="de-DE" altLang="de-DE" noProof="0" smtClean="0"/>
              <a:t>Dritte Ebene</a:t>
            </a:r>
          </a:p>
          <a:p>
            <a:pPr lvl="3"/>
            <a:r>
              <a:rPr lang="de-DE" altLang="de-DE" noProof="0" smtClean="0"/>
              <a:t>Vierte Ebene</a:t>
            </a:r>
          </a:p>
          <a:p>
            <a:pPr lvl="4"/>
            <a:r>
              <a:rPr lang="de-DE" altLang="de-DE" noProof="0" smtClean="0"/>
              <a:t>Fünfte Ebene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927016"/>
            <a:ext cx="193068" cy="286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5065" tIns="47533" rIns="95065" bIns="47533" numCol="1" anchor="b" anchorCtr="0" compatLnSpc="1">
            <a:prstTxWarp prst="textNoShape">
              <a:avLst/>
            </a:prstTxWarp>
            <a:spAutoFit/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628445" y="9928513"/>
            <a:ext cx="470855" cy="284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5065" tIns="47533" rIns="95065" bIns="47533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E7702E4-79AD-4202-95BA-C00B07D9324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36152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946685" y="4867983"/>
            <a:ext cx="193068" cy="286202"/>
          </a:xfr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6826204" y="9927016"/>
            <a:ext cx="273097" cy="286202"/>
          </a:xfrm>
        </p:spPr>
        <p:txBody>
          <a:bodyPr/>
          <a:lstStyle/>
          <a:p>
            <a:pPr>
              <a:defRPr/>
            </a:pPr>
            <a:fld id="{2E7702E4-79AD-4202-95BA-C00B07D93244}" type="slidenum">
              <a:rPr lang="de-DE" altLang="de-DE" smtClean="0"/>
              <a:pPr>
                <a:defRPr/>
              </a:pPr>
              <a:t>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73993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946685" y="4867983"/>
            <a:ext cx="193068" cy="286202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6826204" y="9927016"/>
            <a:ext cx="273097" cy="286202"/>
          </a:xfrm>
        </p:spPr>
        <p:txBody>
          <a:bodyPr/>
          <a:lstStyle/>
          <a:p>
            <a:pPr>
              <a:defRPr/>
            </a:pPr>
            <a:fld id="{2E7702E4-79AD-4202-95BA-C00B07D93244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5991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946685" y="4867983"/>
            <a:ext cx="5514607" cy="2020186"/>
          </a:xfrm>
        </p:spPr>
        <p:txBody>
          <a:bodyPr/>
          <a:lstStyle/>
          <a:p>
            <a:pPr marL="178247" indent="-178247">
              <a:buFontTx/>
              <a:buChar char="-"/>
            </a:pPr>
            <a:r>
              <a:rPr lang="de-DE" baseline="0" dirty="0" smtClean="0"/>
              <a:t>Werte inklusive Märkte / Kirmessen</a:t>
            </a:r>
          </a:p>
          <a:p>
            <a:pPr marL="178247" indent="-178247">
              <a:buFontTx/>
              <a:buChar char="-"/>
            </a:pPr>
            <a:r>
              <a:rPr lang="de-DE" baseline="0" dirty="0" smtClean="0"/>
              <a:t>Steuerbares Budget ohne Gebührenhaushalte (gelb markiert)</a:t>
            </a:r>
          </a:p>
          <a:p>
            <a:pPr marL="178247" indent="-178247">
              <a:buFontTx/>
              <a:buChar char="-"/>
            </a:pPr>
            <a:r>
              <a:rPr lang="de-DE" baseline="0" dirty="0" smtClean="0"/>
              <a:t>Ratsvorlage Märkte</a:t>
            </a:r>
          </a:p>
          <a:p>
            <a:pPr marL="651677" lvl="1" indent="-178247">
              <a:buFontTx/>
              <a:buChar char="-"/>
            </a:pPr>
            <a:r>
              <a:rPr lang="de-DE" baseline="0" dirty="0" smtClean="0"/>
              <a:t>Gebühr auf 1,68 Euro / Tag / m²</a:t>
            </a:r>
          </a:p>
          <a:p>
            <a:pPr marL="178247" indent="-178247">
              <a:buFontTx/>
              <a:buChar char="-"/>
            </a:pPr>
            <a:r>
              <a:rPr lang="de-DE" baseline="0" dirty="0" smtClean="0"/>
              <a:t>Differenzen Ergebnis 2015 zu Plan 2017</a:t>
            </a:r>
          </a:p>
          <a:p>
            <a:pPr marL="651677" lvl="1" indent="-178247">
              <a:buFontTx/>
              <a:buChar char="-"/>
            </a:pPr>
            <a:r>
              <a:rPr lang="de-DE" baseline="0" dirty="0" smtClean="0"/>
              <a:t>Übernahme Sondernutzung 3.600 Euro Sachaufwand</a:t>
            </a:r>
          </a:p>
          <a:p>
            <a:pPr marL="651677" lvl="1" indent="-178247">
              <a:buFontTx/>
              <a:buChar char="-"/>
            </a:pPr>
            <a:r>
              <a:rPr lang="de-DE" baseline="0" dirty="0" smtClean="0"/>
              <a:t>Blitzer: 100.000 Euro (Sachaufwand Alternative a) – 5 stationäre Blitzer</a:t>
            </a:r>
          </a:p>
          <a:p>
            <a:pPr lvl="1"/>
            <a:r>
              <a:rPr lang="de-DE" dirty="0" smtClean="0"/>
              <a:t>     </a:t>
            </a:r>
            <a:r>
              <a:rPr lang="de-DE" baseline="0" dirty="0" smtClean="0"/>
              <a:t>+ 1 mobil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6826204" y="9927016"/>
            <a:ext cx="273097" cy="286202"/>
          </a:xfrm>
        </p:spPr>
        <p:txBody>
          <a:bodyPr/>
          <a:lstStyle/>
          <a:p>
            <a:pPr>
              <a:defRPr/>
            </a:pPr>
            <a:fld id="{2E7702E4-79AD-4202-95BA-C00B07D93244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50618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946685" y="4867983"/>
            <a:ext cx="5940805" cy="3161449"/>
          </a:xfrm>
        </p:spPr>
        <p:txBody>
          <a:bodyPr/>
          <a:lstStyle/>
          <a:p>
            <a:pPr marL="178247" indent="-178247">
              <a:buFontTx/>
              <a:buChar char="-"/>
            </a:pPr>
            <a:r>
              <a:rPr lang="de-DE" baseline="0" dirty="0" smtClean="0"/>
              <a:t>Plan bislang an realistische Werte angepasst.</a:t>
            </a:r>
          </a:p>
          <a:p>
            <a:pPr marL="653571" lvl="1" indent="-178247">
              <a:buFontTx/>
              <a:buChar char="-"/>
            </a:pPr>
            <a:r>
              <a:rPr lang="de-DE" dirty="0" smtClean="0"/>
              <a:t>Planungsgespräche</a:t>
            </a:r>
            <a:r>
              <a:rPr lang="de-DE" baseline="0" dirty="0" smtClean="0"/>
              <a:t> werden aktuell noch geführt (FB 20 / EAE).</a:t>
            </a:r>
          </a:p>
          <a:p>
            <a:pPr marL="653571" lvl="1" indent="-178247">
              <a:buFontTx/>
              <a:buChar char="-"/>
            </a:pPr>
            <a:r>
              <a:rPr lang="de-DE" baseline="0" dirty="0" smtClean="0"/>
              <a:t>Letzte Anpassung bis zum 28.10.2016 möglich.</a:t>
            </a:r>
          </a:p>
          <a:p>
            <a:pPr marL="653571" lvl="1" indent="-178247">
              <a:buFontTx/>
              <a:buChar char="-"/>
            </a:pPr>
            <a:r>
              <a:rPr lang="de-DE" baseline="0" dirty="0" err="1" smtClean="0"/>
              <a:t>ViLVen</a:t>
            </a:r>
            <a:r>
              <a:rPr lang="de-DE" baseline="0" dirty="0" smtClean="0"/>
              <a:t> müssen noch endgültig angepasst werden.</a:t>
            </a:r>
          </a:p>
          <a:p>
            <a:pPr marL="653571" lvl="1" indent="-178247">
              <a:buFontTx/>
              <a:buChar char="-"/>
            </a:pPr>
            <a:r>
              <a:rPr lang="de-DE" baseline="0" dirty="0" smtClean="0"/>
              <a:t>Auswirkungen der Übergabe des Betriebs der Buschmühle an das Land noch nicht</a:t>
            </a:r>
          </a:p>
          <a:p>
            <a:pPr marL="475325" lvl="1"/>
            <a:r>
              <a:rPr lang="de-DE" baseline="0" dirty="0" smtClean="0"/>
              <a:t>     abgeschlossen.</a:t>
            </a:r>
          </a:p>
          <a:p>
            <a:pPr marL="653571" lvl="1" indent="-178247">
              <a:buFontTx/>
              <a:buChar char="-"/>
            </a:pPr>
            <a:r>
              <a:rPr lang="de-DE" baseline="0" dirty="0" smtClean="0"/>
              <a:t>Schließung EAE noch nicht umgesetzt (</a:t>
            </a:r>
            <a:r>
              <a:rPr lang="de-DE" baseline="0" dirty="0" err="1" smtClean="0"/>
              <a:t>Hacheney</a:t>
            </a:r>
            <a:r>
              <a:rPr lang="de-DE" baseline="0" dirty="0" smtClean="0"/>
              <a:t> / Buschmühle).</a:t>
            </a:r>
          </a:p>
          <a:p>
            <a:pPr marL="653571" lvl="1" indent="-178247">
              <a:buFontTx/>
              <a:buChar char="-"/>
            </a:pPr>
            <a:r>
              <a:rPr lang="de-DE" baseline="0" dirty="0" smtClean="0"/>
              <a:t>Schließung ZAB noch nicht umgesetzt.</a:t>
            </a:r>
          </a:p>
          <a:p>
            <a:pPr marL="653571" lvl="1" indent="-178247">
              <a:buFontTx/>
              <a:buChar char="-"/>
            </a:pPr>
            <a:endParaRPr lang="de-DE" baseline="0" dirty="0" smtClean="0"/>
          </a:p>
          <a:p>
            <a:pPr marL="178247" indent="-178247">
              <a:buFontTx/>
              <a:buChar char="-"/>
            </a:pPr>
            <a:r>
              <a:rPr lang="de-DE" baseline="0" dirty="0" smtClean="0"/>
              <a:t>Personal (Stand: 10.10.2016)</a:t>
            </a:r>
          </a:p>
          <a:p>
            <a:pPr marL="653571" lvl="1" indent="-178247">
              <a:buFontTx/>
              <a:buChar char="-"/>
            </a:pPr>
            <a:r>
              <a:rPr lang="de-DE" baseline="0" dirty="0" smtClean="0"/>
              <a:t>EAE ab 01.10.2016: 59 MA</a:t>
            </a:r>
          </a:p>
          <a:p>
            <a:pPr marL="653571" lvl="1" indent="-178247">
              <a:buFontTx/>
              <a:buChar char="-"/>
            </a:pPr>
            <a:r>
              <a:rPr lang="de-DE" baseline="0" dirty="0" smtClean="0"/>
              <a:t>2017 nicht abschätzbar</a:t>
            </a:r>
          </a:p>
          <a:p>
            <a:pPr marL="653571" lvl="1" indent="-178247">
              <a:buFontTx/>
              <a:buChar char="-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6826204" y="9927016"/>
            <a:ext cx="273097" cy="286202"/>
          </a:xfrm>
        </p:spPr>
        <p:txBody>
          <a:bodyPr/>
          <a:lstStyle/>
          <a:p>
            <a:pPr>
              <a:defRPr/>
            </a:pPr>
            <a:fld id="{2E7702E4-79AD-4202-95BA-C00B07D93244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82086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946685" y="4867983"/>
            <a:ext cx="3732315" cy="280660"/>
          </a:xfrm>
        </p:spPr>
        <p:txBody>
          <a:bodyPr/>
          <a:lstStyle/>
          <a:p>
            <a:r>
              <a:rPr lang="de-DE" dirty="0" smtClean="0"/>
              <a:t>-</a:t>
            </a:r>
            <a:r>
              <a:rPr lang="de-DE" baseline="0" dirty="0" smtClean="0"/>
              <a:t> Veränderungen je nach Beschluss der Vorlage „Blitzer“.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6826204" y="9927016"/>
            <a:ext cx="273097" cy="286202"/>
          </a:xfrm>
        </p:spPr>
        <p:txBody>
          <a:bodyPr/>
          <a:lstStyle/>
          <a:p>
            <a:pPr>
              <a:defRPr/>
            </a:pPr>
            <a:fld id="{2E7702E4-79AD-4202-95BA-C00B07D93244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549054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946685" y="4867983"/>
            <a:ext cx="193068" cy="286202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6826204" y="9927016"/>
            <a:ext cx="273097" cy="286202"/>
          </a:xfrm>
        </p:spPr>
        <p:txBody>
          <a:bodyPr/>
          <a:lstStyle/>
          <a:p>
            <a:pPr>
              <a:defRPr/>
            </a:pPr>
            <a:fld id="{2E7702E4-79AD-4202-95BA-C00B07D93244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843513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946685" y="4867983"/>
            <a:ext cx="193068" cy="286202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6826204" y="9927016"/>
            <a:ext cx="273097" cy="286202"/>
          </a:xfrm>
        </p:spPr>
        <p:txBody>
          <a:bodyPr/>
          <a:lstStyle/>
          <a:p>
            <a:pPr>
              <a:defRPr/>
            </a:pPr>
            <a:fld id="{2E7702E4-79AD-4202-95BA-C00B07D93244}" type="slidenum">
              <a:rPr lang="de-DE" altLang="de-DE" smtClean="0"/>
              <a:pPr>
                <a:defRPr/>
              </a:pPr>
              <a:t>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658709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946685" y="4867983"/>
            <a:ext cx="193068" cy="286202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6826204" y="9927016"/>
            <a:ext cx="273097" cy="286202"/>
          </a:xfrm>
        </p:spPr>
        <p:txBody>
          <a:bodyPr/>
          <a:lstStyle/>
          <a:p>
            <a:pPr>
              <a:defRPr/>
            </a:pPr>
            <a:fld id="{2E7702E4-79AD-4202-95BA-C00B07D93244}" type="slidenum">
              <a:rPr lang="de-DE" altLang="de-DE" smtClean="0"/>
              <a:pPr>
                <a:defRPr/>
              </a:pPr>
              <a:t>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353383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946685" y="4867983"/>
            <a:ext cx="193068" cy="286202"/>
          </a:xfr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6753426" y="9932558"/>
            <a:ext cx="345875" cy="280660"/>
          </a:xfrm>
        </p:spPr>
        <p:txBody>
          <a:bodyPr/>
          <a:lstStyle/>
          <a:p>
            <a:pPr>
              <a:defRPr/>
            </a:pPr>
            <a:fld id="{2E7702E4-79AD-4202-95BA-C00B07D93244}" type="slidenum">
              <a:rPr lang="de-DE" altLang="de-DE" smtClean="0"/>
              <a:pPr>
                <a:defRPr/>
              </a:pPr>
              <a:t>10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72359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005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41500"/>
            <a:ext cx="914400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5867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hlink"/>
                </a:solidFill>
                <a:latin typeface="Frutiger" panose="02000500000000000000" pitchFamily="2" charset="0"/>
              </a:defRPr>
            </a:lvl1pPr>
            <a:lvl2pPr marL="742950" indent="-285750">
              <a:defRPr sz="2400">
                <a:solidFill>
                  <a:schemeClr val="hlink"/>
                </a:solidFill>
                <a:latin typeface="Frutiger" panose="02000500000000000000" pitchFamily="2" charset="0"/>
              </a:defRPr>
            </a:lvl2pPr>
            <a:lvl3pPr marL="1143000" indent="-228600">
              <a:defRPr sz="2400">
                <a:solidFill>
                  <a:schemeClr val="hlink"/>
                </a:solidFill>
                <a:latin typeface="Frutiger" panose="02000500000000000000" pitchFamily="2" charset="0"/>
              </a:defRPr>
            </a:lvl3pPr>
            <a:lvl4pPr marL="1600200" indent="-228600">
              <a:defRPr sz="2400">
                <a:solidFill>
                  <a:schemeClr val="hlink"/>
                </a:solidFill>
                <a:latin typeface="Frutiger" panose="02000500000000000000" pitchFamily="2" charset="0"/>
              </a:defRPr>
            </a:lvl4pPr>
            <a:lvl5pPr marL="2057400" indent="-228600">
              <a:defRPr sz="2400">
                <a:solidFill>
                  <a:schemeClr val="hlink"/>
                </a:solidFill>
                <a:latin typeface="Frutiger" panose="02000500000000000000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Frutiger" panose="02000500000000000000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Frutiger" panose="02000500000000000000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Frutiger" panose="02000500000000000000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Frutiger" panose="02000500000000000000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4000" b="1">
                <a:solidFill>
                  <a:schemeClr val="bg2"/>
                </a:solidFill>
                <a:latin typeface="Arial" panose="020B0604020202020204" pitchFamily="34" charset="0"/>
              </a:rPr>
              <a:t>Ordnungsamt</a:t>
            </a: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352425" y="1828800"/>
            <a:ext cx="8458200" cy="0"/>
          </a:xfrm>
          <a:prstGeom prst="line">
            <a:avLst/>
          </a:prstGeom>
          <a:noFill/>
          <a:ln w="28575" cap="sq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352425" y="6553200"/>
            <a:ext cx="8458200" cy="0"/>
          </a:xfrm>
          <a:prstGeom prst="line">
            <a:avLst/>
          </a:prstGeom>
          <a:noFill/>
          <a:ln w="28575" cap="sq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152400"/>
            <a:ext cx="76676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38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060575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de-DE" altLang="de-DE" noProof="0" smtClean="0"/>
              <a:t>Klicken Sie, um das Titelformat zu bearbeiten</a:t>
            </a:r>
          </a:p>
        </p:txBody>
      </p:sp>
      <p:sp>
        <p:nvSpPr>
          <p:cNvPr id="2938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573463"/>
            <a:ext cx="7704138" cy="2303462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pPr lvl="0"/>
            <a:r>
              <a:rPr lang="de-DE" altLang="de-DE" noProof="0" smtClean="0"/>
              <a:t>Klicken Sie, um das Format des Untertitelmasters zu bearbeiten</a:t>
            </a:r>
          </a:p>
        </p:txBody>
      </p:sp>
    </p:spTree>
    <p:extLst>
      <p:ext uri="{BB962C8B-B14F-4D97-AF65-F5344CB8AC3E}">
        <p14:creationId xmlns:p14="http://schemas.microsoft.com/office/powerpoint/2010/main" val="1261288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Seite </a:t>
            </a:r>
            <a:fld id="{70C47DD5-3847-4077-8466-2D8440686DF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gdsfgsd</a:t>
            </a:r>
            <a:endParaRPr lang="de-DE" altLang="de-DE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@ Beate Siekmann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47587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1219200"/>
            <a:ext cx="1943100" cy="48768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1219200"/>
            <a:ext cx="5676900" cy="48768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Seite </a:t>
            </a:r>
            <a:fld id="{DDBEB124-2A11-46B9-8DC7-CEB206D05FA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gdsfgsd</a:t>
            </a:r>
            <a:endParaRPr lang="de-DE" altLang="de-DE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@ Beate Siekmann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571090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el und Diagramm oder Organi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1219200"/>
            <a:ext cx="7772400" cy="5334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SmartArt-Platzhalter 2"/>
          <p:cNvSpPr>
            <a:spLocks noGrp="1"/>
          </p:cNvSpPr>
          <p:nvPr>
            <p:ph type="dgm"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Seite </a:t>
            </a:r>
            <a:fld id="{AD53FBA3-4D67-4F2F-856F-D33728BE9C2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gdsfgsd</a:t>
            </a:r>
            <a:endParaRPr lang="de-DE" altLang="de-DE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@ Beate Siekmann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36141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gdsfgsd</a:t>
            </a:r>
            <a:endParaRPr lang="de-DE" altLang="de-DE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@ Beate Siekmann</a:t>
            </a:r>
            <a:endParaRPr lang="de-DE" alt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dirty="0"/>
              <a:t>Seite </a:t>
            </a:r>
            <a:fld id="{899D24C0-EDBF-4073-8B0A-5978555237EC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41451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Seite </a:t>
            </a:r>
            <a:fld id="{27E22911-81E2-4172-A4C6-CB2724CDBB4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gdsfgsd</a:t>
            </a:r>
            <a:endParaRPr lang="de-DE" altLang="de-DE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@ Beate Siekmann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47891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2286000"/>
            <a:ext cx="3810000" cy="3810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286000"/>
            <a:ext cx="3810000" cy="3810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Seite </a:t>
            </a:r>
            <a:fld id="{9221F5D4-859C-4BD1-B788-1F6F4DC7487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gdsfgsd</a:t>
            </a:r>
            <a:endParaRPr lang="de-DE" altLang="de-DE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@ Beate Siekmann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05725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Seite </a:t>
            </a:r>
            <a:fld id="{576AACD7-3BCE-41C5-92F8-667B1B0C834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gdsfgsd</a:t>
            </a:r>
            <a:endParaRPr lang="de-DE" altLang="de-DE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@ Beate Siekmann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4628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Seite </a:t>
            </a:r>
            <a:fld id="{1A15CEE6-4A8C-4677-86E0-A33EBA27533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gdsfgsd</a:t>
            </a:r>
            <a:endParaRPr lang="de-DE" altLang="de-DE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@ Beate Siekmann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61968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Seite </a:t>
            </a:r>
            <a:fld id="{97DC118B-6D4C-4CC0-94F8-8BF8101C50E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gdsfgsd</a:t>
            </a:r>
            <a:endParaRPr lang="de-DE" alt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@ Beate Siekmann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3790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Seite </a:t>
            </a:r>
            <a:fld id="{398A333A-CB83-4FA6-9600-B6A71F96C7D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gdsfgsd</a:t>
            </a:r>
            <a:endParaRPr lang="de-DE" altLang="de-DE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@ Beate Siekmann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10741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Seite </a:t>
            </a:r>
            <a:fld id="{CB85399B-4750-4847-9D3F-8C68C2A8833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gdsfgsd</a:t>
            </a:r>
            <a:endParaRPr lang="de-DE" altLang="de-DE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@ Beate Siekmann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87144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rgbClr val="D7D7D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219200"/>
            <a:ext cx="777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86000"/>
            <a:ext cx="77724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457200" y="228600"/>
            <a:ext cx="5867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hlink"/>
                </a:solidFill>
                <a:latin typeface="Frutiger" panose="02000500000000000000" pitchFamily="2" charset="0"/>
              </a:defRPr>
            </a:lvl1pPr>
            <a:lvl2pPr marL="742950" indent="-285750">
              <a:defRPr sz="2400">
                <a:solidFill>
                  <a:schemeClr val="hlink"/>
                </a:solidFill>
                <a:latin typeface="Frutiger" panose="02000500000000000000" pitchFamily="2" charset="0"/>
              </a:defRPr>
            </a:lvl2pPr>
            <a:lvl3pPr marL="1143000" indent="-228600">
              <a:defRPr sz="2400">
                <a:solidFill>
                  <a:schemeClr val="hlink"/>
                </a:solidFill>
                <a:latin typeface="Frutiger" panose="02000500000000000000" pitchFamily="2" charset="0"/>
              </a:defRPr>
            </a:lvl3pPr>
            <a:lvl4pPr marL="1600200" indent="-228600">
              <a:defRPr sz="2400">
                <a:solidFill>
                  <a:schemeClr val="hlink"/>
                </a:solidFill>
                <a:latin typeface="Frutiger" panose="02000500000000000000" pitchFamily="2" charset="0"/>
              </a:defRPr>
            </a:lvl4pPr>
            <a:lvl5pPr marL="2057400" indent="-228600">
              <a:defRPr sz="2400">
                <a:solidFill>
                  <a:schemeClr val="hlink"/>
                </a:solidFill>
                <a:latin typeface="Frutiger" panose="02000500000000000000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Frutiger" panose="02000500000000000000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Frutiger" panose="02000500000000000000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Frutiger" panose="02000500000000000000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Frutiger" panose="02000500000000000000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4000" b="1">
                <a:solidFill>
                  <a:schemeClr val="bg2"/>
                </a:solidFill>
                <a:latin typeface="Arial" panose="020B0604020202020204" pitchFamily="34" charset="0"/>
              </a:rPr>
              <a:t>Ordnungsamt</a:t>
            </a:r>
          </a:p>
        </p:txBody>
      </p:sp>
      <p:sp>
        <p:nvSpPr>
          <p:cNvPr id="29286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9750" y="6629400"/>
            <a:ext cx="773113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defTabSz="762000">
              <a:defRPr sz="1000" b="1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 altLang="de-DE"/>
              <a:t>Seite </a:t>
            </a:r>
            <a:fld id="{9EFCF818-B18C-4E50-8841-E3377037EA2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352425" y="1828800"/>
            <a:ext cx="8458200" cy="0"/>
          </a:xfrm>
          <a:prstGeom prst="line">
            <a:avLst/>
          </a:prstGeom>
          <a:noFill/>
          <a:ln w="28575" cap="sq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352425" y="6553200"/>
            <a:ext cx="8458200" cy="0"/>
          </a:xfrm>
          <a:prstGeom prst="line">
            <a:avLst/>
          </a:prstGeom>
          <a:noFill/>
          <a:ln w="28575" cap="sq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pic>
        <p:nvPicPr>
          <p:cNvPr id="1032" name="Picture 9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152400"/>
            <a:ext cx="76676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287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0825" y="6627813"/>
            <a:ext cx="2133600" cy="15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00" tIns="46800" rIns="93600" bIns="46800" numCol="1" anchor="ctr" anchorCtr="0" compatLnSpc="1">
            <a:prstTxWarp prst="textNoShape">
              <a:avLst/>
            </a:prstTxWarp>
          </a:bodyPr>
          <a:lstStyle>
            <a:lvl1pPr>
              <a:defRPr sz="1000" b="1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 altLang="de-DE" smtClean="0"/>
              <a:t>gdsfgsd</a:t>
            </a:r>
            <a:endParaRPr lang="de-DE" altLang="de-DE"/>
          </a:p>
        </p:txBody>
      </p:sp>
      <p:sp>
        <p:nvSpPr>
          <p:cNvPr id="29287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7813"/>
            <a:ext cx="2895600" cy="15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600" tIns="45720" rIns="9360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 b="1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 altLang="de-DE" smtClean="0"/>
              <a:t>@ Beate Siekmann</a:t>
            </a:r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 kern="1200">
          <a:solidFill>
            <a:srgbClr val="3333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 kern="1200">
          <a:solidFill>
            <a:srgbClr val="333399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rgbClr val="333399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rgbClr val="333399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rgbClr val="33339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060575"/>
            <a:ext cx="7772400" cy="1143000"/>
          </a:xfrm>
        </p:spPr>
        <p:txBody>
          <a:bodyPr/>
          <a:lstStyle/>
          <a:p>
            <a:pPr eaLnBrk="1" hangingPunct="1"/>
            <a:r>
              <a:rPr lang="de-DE" altLang="de-DE" sz="3600" dirty="0" smtClean="0"/>
              <a:t>Haushaltsberatungen 2018 ff.</a:t>
            </a:r>
            <a:r>
              <a:rPr lang="de-DE" altLang="de-DE" dirty="0" smtClean="0"/>
              <a:t/>
            </a:r>
            <a:br>
              <a:rPr lang="de-DE" altLang="de-DE" dirty="0" smtClean="0"/>
            </a:br>
            <a:endParaRPr lang="de-DE" altLang="de-DE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3140968"/>
            <a:ext cx="7704138" cy="2664296"/>
          </a:xfrm>
        </p:spPr>
        <p:txBody>
          <a:bodyPr/>
          <a:lstStyle/>
          <a:p>
            <a:pPr algn="ctr" eaLnBrk="1" hangingPunct="1"/>
            <a:endParaRPr lang="de-DE" altLang="de-DE" dirty="0" smtClean="0"/>
          </a:p>
          <a:p>
            <a:pPr algn="ctr" eaLnBrk="1" hangingPunct="1"/>
            <a:r>
              <a:rPr lang="de-DE" altLang="de-DE" sz="3600" dirty="0" smtClean="0"/>
              <a:t>Ordnungsamt</a:t>
            </a:r>
          </a:p>
          <a:p>
            <a:pPr algn="ctr" eaLnBrk="1" hangingPunct="1"/>
            <a:r>
              <a:rPr lang="de-DE" altLang="de-DE" sz="2800" dirty="0"/>
              <a:t>i</a:t>
            </a:r>
            <a:r>
              <a:rPr lang="de-DE" altLang="de-DE" sz="2800" dirty="0" smtClean="0"/>
              <a:t>nkl. Gebührenhaushalte </a:t>
            </a:r>
          </a:p>
          <a:p>
            <a:pPr algn="ctr" eaLnBrk="1" hangingPunct="1"/>
            <a:r>
              <a:rPr lang="de-DE" altLang="de-DE" sz="2800" dirty="0"/>
              <a:t>u</a:t>
            </a:r>
            <a:r>
              <a:rPr lang="de-DE" altLang="de-DE" sz="2800" dirty="0" smtClean="0"/>
              <a:t>nd Zentrale Ausländerbehörde </a:t>
            </a:r>
            <a:br>
              <a:rPr lang="de-DE" altLang="de-DE" sz="2800" dirty="0" smtClean="0"/>
            </a:br>
            <a:r>
              <a:rPr lang="de-DE" altLang="de-DE" sz="2800" dirty="0" smtClean="0"/>
              <a:t/>
            </a:r>
            <a:br>
              <a:rPr lang="de-DE" altLang="de-DE" sz="2800" dirty="0" smtClean="0"/>
            </a:br>
            <a:r>
              <a:rPr lang="de-DE" altLang="de-DE" sz="2800" dirty="0" smtClean="0"/>
              <a:t>Sitzung des ABÖAB am 14.11.2017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altLang="de-DE" smtClean="0"/>
          </a:p>
        </p:txBody>
      </p:sp>
      <p:pic>
        <p:nvPicPr>
          <p:cNvPr id="14339" name="Picture 3" descr="dank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44675"/>
            <a:ext cx="8459788" cy="459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743325" y="4760913"/>
            <a:ext cx="6007100" cy="17907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de-DE" altLang="de-DE" smtClean="0">
              <a:solidFill>
                <a:schemeClr val="tx1"/>
              </a:solidFill>
            </a:endParaRPr>
          </a:p>
          <a:p>
            <a:pPr algn="ctr" eaLnBrk="1" hangingPunct="1">
              <a:buFontTx/>
              <a:buNone/>
            </a:pPr>
            <a:r>
              <a:rPr lang="de-DE" altLang="de-DE" sz="2800" smtClean="0">
                <a:solidFill>
                  <a:schemeClr val="tx1"/>
                </a:solidFill>
              </a:rPr>
              <a:t>Vielen Dank für </a:t>
            </a:r>
          </a:p>
          <a:p>
            <a:pPr algn="ctr" eaLnBrk="1" hangingPunct="1">
              <a:buFontTx/>
              <a:buNone/>
            </a:pPr>
            <a:r>
              <a:rPr lang="de-DE" altLang="de-DE" sz="2800" smtClean="0">
                <a:solidFill>
                  <a:schemeClr val="tx1"/>
                </a:solidFill>
              </a:rPr>
              <a:t>Ihre Aufmerksamkeit</a:t>
            </a:r>
            <a:r>
              <a:rPr lang="de-DE" altLang="de-DE" smtClean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/>
              <a:t>@ Beate Siekmann</a:t>
            </a:r>
            <a:endParaRPr lang="de-DE" alt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/>
              <a:t>Seite </a:t>
            </a:r>
            <a:fld id="{899D24C0-EDBF-4073-8B0A-5978555237EC}" type="slidenum">
              <a:rPr lang="de-DE" altLang="de-DE" smtClean="0"/>
              <a:pPr>
                <a:defRPr/>
              </a:pPr>
              <a:t>10</a:t>
            </a:fld>
            <a:endParaRPr lang="de-DE" alt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800" dirty="0" smtClean="0"/>
              <a:t>Organigramm des FB 32</a:t>
            </a:r>
          </a:p>
        </p:txBody>
      </p:sp>
      <p:pic>
        <p:nvPicPr>
          <p:cNvPr id="8" name="Inhaltsplatzhalter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71600" y="1916832"/>
            <a:ext cx="7128792" cy="4464496"/>
          </a:xfrm>
          <a:prstGeom prst="rect">
            <a:avLst/>
          </a:prstGeom>
        </p:spPr>
      </p:pic>
      <p:cxnSp>
        <p:nvCxnSpPr>
          <p:cNvPr id="10" name="Gerader Verbinder 9"/>
          <p:cNvCxnSpPr/>
          <p:nvPr/>
        </p:nvCxnSpPr>
        <p:spPr bwMode="auto">
          <a:xfrm flipH="1">
            <a:off x="6156176" y="2636912"/>
            <a:ext cx="864096" cy="1296144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r Verbinder 18"/>
          <p:cNvCxnSpPr/>
          <p:nvPr/>
        </p:nvCxnSpPr>
        <p:spPr bwMode="auto">
          <a:xfrm>
            <a:off x="6156176" y="2636912"/>
            <a:ext cx="864096" cy="1296144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Fußzeilenplatzhalt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/>
              <a:t>@ Beate Siekmann</a:t>
            </a:r>
            <a:endParaRPr lang="de-DE" alt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/>
              <a:t>Seite </a:t>
            </a:r>
            <a:fld id="{899D24C0-EDBF-4073-8B0A-5978555237EC}" type="slidenum">
              <a:rPr lang="de-DE" altLang="de-DE" smtClean="0"/>
              <a:pPr>
                <a:defRPr/>
              </a:pPr>
              <a:t>2</a:t>
            </a:fld>
            <a:endParaRPr lang="de-DE" alt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800" dirty="0" smtClean="0"/>
              <a:t>Haushaltsplanung Entwurf FB 32 2018 ff. </a:t>
            </a:r>
            <a:br>
              <a:rPr lang="de-DE" altLang="de-DE" sz="2800" dirty="0" smtClean="0"/>
            </a:br>
            <a:r>
              <a:rPr lang="de-DE" altLang="de-DE" sz="1600" dirty="0" smtClean="0"/>
              <a:t>Stand 29.09.2017</a:t>
            </a: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2060848"/>
            <a:ext cx="8640960" cy="3528392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251520" y="5743599"/>
            <a:ext cx="85689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rgbClr val="333399"/>
                </a:solidFill>
                <a:latin typeface="+mn-lt"/>
              </a:rPr>
              <a:t>*Personalkosten: siehe Budgetveränderungen, Maßnahmen aus dem Grobkonzept wurden noch nicht veranschlagt, Finanzmittel für </a:t>
            </a:r>
            <a:r>
              <a:rPr lang="de-DE" sz="1400" dirty="0" err="1" smtClean="0">
                <a:solidFill>
                  <a:srgbClr val="333399"/>
                </a:solidFill>
                <a:latin typeface="+mn-lt"/>
              </a:rPr>
              <a:t>PlSt</a:t>
            </a:r>
            <a:r>
              <a:rPr lang="de-DE" sz="1400" dirty="0" smtClean="0">
                <a:solidFill>
                  <a:srgbClr val="333399"/>
                </a:solidFill>
                <a:latin typeface="+mn-lt"/>
              </a:rPr>
              <a:t> VÜ aus Ratsbeschluss 12/2016 veranschlagt, Finanzmittel für 10 </a:t>
            </a:r>
            <a:r>
              <a:rPr lang="de-DE" sz="1400" dirty="0" err="1" smtClean="0">
                <a:solidFill>
                  <a:srgbClr val="333399"/>
                </a:solidFill>
                <a:latin typeface="+mn-lt"/>
              </a:rPr>
              <a:t>PlSt</a:t>
            </a:r>
            <a:r>
              <a:rPr lang="de-DE" sz="1400" dirty="0" smtClean="0">
                <a:solidFill>
                  <a:srgbClr val="333399"/>
                </a:solidFill>
                <a:latin typeface="+mn-lt"/>
              </a:rPr>
              <a:t> ORP derzeit noch im FB 11 veranschlagt </a:t>
            </a:r>
            <a:r>
              <a:rPr lang="de-DE" sz="1400" dirty="0" smtClean="0">
                <a:solidFill>
                  <a:srgbClr val="333399"/>
                </a:solidFill>
                <a:latin typeface="+mn-lt"/>
                <a:sym typeface="Wingdings" panose="05000000000000000000" pitchFamily="2" charset="2"/>
              </a:rPr>
              <a:t> Budgetverlagerung ab dem 01.01.18</a:t>
            </a:r>
            <a:endParaRPr lang="de-DE" sz="1400" dirty="0">
              <a:solidFill>
                <a:srgbClr val="333399"/>
              </a:solidFill>
              <a:latin typeface="+mn-lt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/>
              <a:t>@ Beate Siekmann</a:t>
            </a:r>
            <a:endParaRPr lang="de-DE" alt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/>
              <a:t>Seite </a:t>
            </a:r>
            <a:fld id="{899D24C0-EDBF-4073-8B0A-5978555237EC}" type="slidenum">
              <a:rPr lang="de-DE" altLang="de-DE" smtClean="0"/>
              <a:pPr>
                <a:defRPr/>
              </a:pPr>
              <a:t>3</a:t>
            </a:fld>
            <a:endParaRPr lang="de-DE" alt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196975"/>
            <a:ext cx="7772400" cy="533400"/>
          </a:xfrm>
        </p:spPr>
        <p:txBody>
          <a:bodyPr/>
          <a:lstStyle/>
          <a:p>
            <a:pPr eaLnBrk="1" hangingPunct="1"/>
            <a:r>
              <a:rPr lang="de-DE" altLang="de-DE" sz="2800" dirty="0" smtClean="0"/>
              <a:t>Haushaltsplanung Entwurf GB 3100 (ZAB) 2018 ff. </a:t>
            </a:r>
            <a:r>
              <a:rPr lang="de-DE" altLang="de-DE" sz="1600" dirty="0" smtClean="0"/>
              <a:t>(Stand 29.09.2017)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467544" y="5508937"/>
            <a:ext cx="85689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rgbClr val="333399"/>
                </a:solidFill>
                <a:latin typeface="+mn-lt"/>
              </a:rPr>
              <a:t>Zum </a:t>
            </a:r>
            <a:r>
              <a:rPr lang="de-DE" sz="1400" dirty="0">
                <a:solidFill>
                  <a:srgbClr val="333399"/>
                </a:solidFill>
                <a:latin typeface="+mn-lt"/>
              </a:rPr>
              <a:t>31.12.2017 schließt die </a:t>
            </a:r>
            <a:r>
              <a:rPr lang="de-DE" sz="1400" dirty="0" smtClean="0">
                <a:solidFill>
                  <a:srgbClr val="333399"/>
                </a:solidFill>
                <a:latin typeface="+mn-lt"/>
              </a:rPr>
              <a:t>Zentrale Ausländerbehörde </a:t>
            </a:r>
            <a:r>
              <a:rPr lang="de-DE" sz="1400" dirty="0">
                <a:solidFill>
                  <a:srgbClr val="333399"/>
                </a:solidFill>
                <a:latin typeface="+mn-lt"/>
              </a:rPr>
              <a:t>endgültig. Im Jahr 2018 erfolgt die </a:t>
            </a:r>
            <a:r>
              <a:rPr lang="de-DE" sz="1400" dirty="0" smtClean="0">
                <a:solidFill>
                  <a:srgbClr val="333399"/>
                </a:solidFill>
                <a:latin typeface="+mn-lt"/>
              </a:rPr>
              <a:t>Schluss-abrechnung </a:t>
            </a:r>
            <a:r>
              <a:rPr lang="de-DE" sz="1400" dirty="0">
                <a:solidFill>
                  <a:srgbClr val="333399"/>
                </a:solidFill>
                <a:latin typeface="+mn-lt"/>
              </a:rPr>
              <a:t>mit dem Land</a:t>
            </a:r>
            <a:r>
              <a:rPr lang="de-DE" sz="1400" dirty="0" smtClean="0">
                <a:solidFill>
                  <a:srgbClr val="333399"/>
                </a:solidFill>
                <a:latin typeface="+mn-lt"/>
              </a:rPr>
              <a:t>. </a:t>
            </a:r>
            <a:r>
              <a:rPr lang="de-DE" sz="1400" dirty="0">
                <a:solidFill>
                  <a:srgbClr val="333399"/>
                </a:solidFill>
                <a:latin typeface="+mn-lt"/>
              </a:rPr>
              <a:t>Die</a:t>
            </a:r>
            <a:r>
              <a:rPr lang="de-DE" sz="1400" dirty="0">
                <a:solidFill>
                  <a:srgbClr val="333399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de-DE" sz="1400" dirty="0" smtClean="0">
                <a:solidFill>
                  <a:srgbClr val="333399"/>
                </a:solidFill>
                <a:latin typeface="+mn-lt"/>
                <a:cs typeface="Arial" panose="020B0604020202020204" pitchFamily="34" charset="0"/>
              </a:rPr>
              <a:t>entstandenen </a:t>
            </a:r>
            <a:r>
              <a:rPr lang="de-DE" sz="1400" dirty="0" smtClean="0">
                <a:solidFill>
                  <a:srgbClr val="333399"/>
                </a:solidFill>
                <a:latin typeface="+mn-lt"/>
              </a:rPr>
              <a:t>Kosten sind durch </a:t>
            </a:r>
            <a:r>
              <a:rPr lang="de-DE" sz="1400" dirty="0">
                <a:solidFill>
                  <a:srgbClr val="333399"/>
                </a:solidFill>
                <a:latin typeface="+mn-lt"/>
              </a:rPr>
              <a:t>das Land NRW refinanziert. </a:t>
            </a:r>
            <a:r>
              <a:rPr lang="de-DE" sz="1400" dirty="0" smtClean="0">
                <a:solidFill>
                  <a:srgbClr val="333399"/>
                </a:solidFill>
                <a:latin typeface="+mn-lt"/>
              </a:rPr>
              <a:t>Die Werte im HH-Plan-Entwurf werden dann nach Rücksprache mit der Kämmerei noch einmal angepasst. Für 2019 ff. werden keine Mittel mehr veranschlagt.</a:t>
            </a:r>
            <a:endParaRPr lang="de-DE" sz="1400" dirty="0">
              <a:solidFill>
                <a:srgbClr val="333399"/>
              </a:solidFill>
              <a:latin typeface="+mn-lt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1916832"/>
            <a:ext cx="8244294" cy="3431966"/>
          </a:xfrm>
          <a:prstGeom prst="rect">
            <a:avLst/>
          </a:prstGeom>
        </p:spPr>
      </p:pic>
      <p:sp>
        <p:nvSpPr>
          <p:cNvPr id="2" name="Fußzeilenplatzhalt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/>
              <a:t>@ Beate Siekmann</a:t>
            </a:r>
            <a:endParaRPr lang="de-DE" alt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/>
              <a:t>Seite </a:t>
            </a:r>
            <a:fld id="{899D24C0-EDBF-4073-8B0A-5978555237EC}" type="slidenum">
              <a:rPr lang="de-DE" altLang="de-DE" smtClean="0"/>
              <a:pPr>
                <a:defRPr/>
              </a:pPr>
              <a:t>4</a:t>
            </a:fld>
            <a:endParaRPr lang="de-DE" alt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800" dirty="0" smtClean="0"/>
              <a:t>Budgetveränderungen 2018 ff.</a:t>
            </a:r>
          </a:p>
        </p:txBody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44675"/>
            <a:ext cx="7772400" cy="4680669"/>
          </a:xfrm>
        </p:spPr>
        <p:txBody>
          <a:bodyPr/>
          <a:lstStyle/>
          <a:p>
            <a:pPr eaLnBrk="1" hangingPunct="1">
              <a:defRPr/>
            </a:pPr>
            <a:r>
              <a:rPr lang="de-DE" altLang="de-DE" sz="2200" dirty="0" smtClean="0"/>
              <a:t>Beschaffung weiterer Messanlagen der Verkehrsüberwachung (aus Ratsbeschluss 12/2016)</a:t>
            </a:r>
          </a:p>
          <a:p>
            <a:pPr lvl="1" eaLnBrk="1" hangingPunct="1">
              <a:defRPr/>
            </a:pPr>
            <a:r>
              <a:rPr lang="de-DE" altLang="de-DE" sz="1400" dirty="0" smtClean="0"/>
              <a:t>jeweils zwei voll ausgestattete stationäre und mobile Geschwindigkeitsmessanlagen sowie drei voll funktionsfähige Radarsäulen (ohne </a:t>
            </a:r>
            <a:r>
              <a:rPr lang="de-DE" altLang="de-DE" sz="1400" dirty="0"/>
              <a:t>K</a:t>
            </a:r>
            <a:r>
              <a:rPr lang="de-DE" altLang="de-DE" sz="1400" dirty="0" smtClean="0"/>
              <a:t>ameras) </a:t>
            </a:r>
            <a:endParaRPr lang="de-DE" altLang="de-DE" sz="1400" dirty="0"/>
          </a:p>
          <a:p>
            <a:pPr lvl="1" eaLnBrk="1" hangingPunct="1">
              <a:defRPr/>
            </a:pPr>
            <a:r>
              <a:rPr lang="de-DE" altLang="de-DE" sz="1400" dirty="0" smtClean="0"/>
              <a:t>Ratsbeschluss vom 08.12.2017 DS-Nr.: 05905-16</a:t>
            </a:r>
          </a:p>
          <a:p>
            <a:pPr marL="457200" lvl="1" indent="0" eaLnBrk="1" hangingPunct="1">
              <a:buNone/>
              <a:defRPr/>
            </a:pPr>
            <a:endParaRPr lang="de-DE" altLang="de-DE" sz="1400" dirty="0"/>
          </a:p>
          <a:p>
            <a:pPr marL="457200" lvl="1" indent="0" eaLnBrk="1" hangingPunct="1">
              <a:buNone/>
              <a:defRPr/>
            </a:pPr>
            <a:endParaRPr lang="de-DE" altLang="de-DE" sz="1400" dirty="0"/>
          </a:p>
          <a:p>
            <a:pPr lvl="1" eaLnBrk="1" hangingPunct="1">
              <a:defRPr/>
            </a:pPr>
            <a:endParaRPr lang="de-DE" altLang="de-DE" sz="1400" dirty="0" smtClean="0"/>
          </a:p>
          <a:p>
            <a:pPr lvl="1" eaLnBrk="1" hangingPunct="1">
              <a:defRPr/>
            </a:pPr>
            <a:r>
              <a:rPr lang="de-DE" altLang="de-DE" sz="1400" dirty="0" smtClean="0"/>
              <a:t>Der Restbetrag der Sachaufwände </a:t>
            </a:r>
            <a:r>
              <a:rPr lang="de-DE" altLang="de-DE" sz="1400" dirty="0" err="1" smtClean="0"/>
              <a:t>i.H.v</a:t>
            </a:r>
            <a:r>
              <a:rPr lang="de-DE" altLang="de-DE" sz="1400" dirty="0" smtClean="0"/>
              <a:t>. 13.400 € wurde im FB19 (Mobilitätszentrum) veranschlagt.</a:t>
            </a:r>
          </a:p>
          <a:p>
            <a:pPr eaLnBrk="1" hangingPunct="1">
              <a:defRPr/>
            </a:pPr>
            <a:r>
              <a:rPr lang="de-DE" altLang="de-DE" sz="2200" dirty="0" smtClean="0"/>
              <a:t>Vorgezogene Ersatzbeschaffung für einen Radarwagen von 2021 nach 2019</a:t>
            </a:r>
          </a:p>
          <a:p>
            <a:pPr eaLnBrk="1" hangingPunct="1">
              <a:defRPr/>
            </a:pPr>
            <a:r>
              <a:rPr lang="de-DE" altLang="de-DE" sz="2200" dirty="0"/>
              <a:t>Pauschale Einsparungen </a:t>
            </a:r>
            <a:r>
              <a:rPr lang="de-DE" altLang="de-DE" sz="2200" dirty="0" smtClean="0"/>
              <a:t>von Sachaufwendungen</a:t>
            </a:r>
            <a:endParaRPr lang="de-DE" altLang="de-DE" sz="2200" dirty="0"/>
          </a:p>
          <a:p>
            <a:pPr lvl="1" eaLnBrk="1" hangingPunct="1">
              <a:defRPr/>
            </a:pPr>
            <a:r>
              <a:rPr lang="de-DE" altLang="de-DE" sz="1400" dirty="0"/>
              <a:t>2018 ff.: 33.740 € (ursprünglich aus HHJ 2017)</a:t>
            </a:r>
          </a:p>
          <a:p>
            <a:pPr eaLnBrk="1" hangingPunct="1">
              <a:defRPr/>
            </a:pPr>
            <a:endParaRPr lang="de-DE" altLang="de-DE" sz="2200" dirty="0" smtClean="0"/>
          </a:p>
          <a:p>
            <a:pPr eaLnBrk="1" hangingPunct="1">
              <a:defRPr/>
            </a:pPr>
            <a:endParaRPr lang="de-DE" altLang="de-DE" sz="2000" dirty="0" smtClean="0"/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endParaRPr lang="de-DE" altLang="de-DE" sz="1600" dirty="0" smtClean="0"/>
          </a:p>
          <a:p>
            <a:pPr marL="0" indent="0" eaLnBrk="1" hangingPunct="1">
              <a:buFontTx/>
              <a:buNone/>
              <a:defRPr/>
            </a:pPr>
            <a:r>
              <a:rPr lang="de-DE" altLang="de-DE" sz="1600" dirty="0" smtClean="0">
                <a:solidFill>
                  <a:srgbClr val="FF0000"/>
                </a:solidFill>
              </a:rPr>
              <a:t/>
            </a:r>
            <a:br>
              <a:rPr lang="de-DE" altLang="de-DE" sz="1600" dirty="0" smtClean="0">
                <a:solidFill>
                  <a:srgbClr val="FF0000"/>
                </a:solidFill>
              </a:rPr>
            </a:br>
            <a:endParaRPr lang="de-DE" altLang="de-DE" sz="1600" dirty="0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  <a:defRPr/>
            </a:pPr>
            <a:endParaRPr lang="de-DE" altLang="de-DE" sz="1800" dirty="0" smtClean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3356992"/>
            <a:ext cx="5832648" cy="648072"/>
          </a:xfrm>
          <a:prstGeom prst="rect">
            <a:avLst/>
          </a:prstGeom>
        </p:spPr>
      </p:pic>
      <p:sp>
        <p:nvSpPr>
          <p:cNvPr id="2" name="Fußzeilenplatzhalt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/>
              <a:t>@ Beate Siekmann</a:t>
            </a:r>
            <a:endParaRPr lang="de-DE" alt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/>
              <a:t>Seite </a:t>
            </a:r>
            <a:fld id="{899D24C0-EDBF-4073-8B0A-5978555237EC}" type="slidenum">
              <a:rPr lang="de-DE" altLang="de-DE" smtClean="0"/>
              <a:pPr>
                <a:defRPr/>
              </a:pPr>
              <a:t>5</a:t>
            </a:fld>
            <a:endParaRPr lang="de-DE" alt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73550" y="1124744"/>
            <a:ext cx="7772400" cy="533400"/>
          </a:xfrm>
        </p:spPr>
        <p:txBody>
          <a:bodyPr/>
          <a:lstStyle/>
          <a:p>
            <a:pPr eaLnBrk="1" hangingPunct="1"/>
            <a:r>
              <a:rPr lang="de-DE" altLang="de-DE" sz="2400" dirty="0" smtClean="0"/>
              <a:t>Genehmigte Mehrbedarfe 2017/2018ff im Personalbereich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550" y="2060848"/>
            <a:ext cx="7772400" cy="4392488"/>
          </a:xfrm>
        </p:spPr>
        <p:txBody>
          <a:bodyPr/>
          <a:lstStyle/>
          <a:p>
            <a:r>
              <a:rPr lang="de-DE" sz="2200" dirty="0"/>
              <a:t>Neue Vorgehensweise: </a:t>
            </a:r>
            <a:br>
              <a:rPr lang="de-DE" sz="2200" dirty="0"/>
            </a:br>
            <a:r>
              <a:rPr lang="de-DE" sz="2200" dirty="0"/>
              <a:t>Erstellung eines Personal-Grobkonzeptes in Abstimmung mit FB 11 basierend auf dem P &amp; O-Konzept 2017ff</a:t>
            </a:r>
          </a:p>
          <a:p>
            <a:r>
              <a:rPr lang="de-DE" sz="2200" dirty="0"/>
              <a:t>Einrichtung von insgesamt 51,72 neuen Planstellen </a:t>
            </a:r>
            <a:r>
              <a:rPr lang="de-DE" sz="1400" dirty="0"/>
              <a:t>(inklusive der 10 </a:t>
            </a:r>
            <a:r>
              <a:rPr lang="de-DE" sz="1400" dirty="0" err="1"/>
              <a:t>PlSt</a:t>
            </a:r>
            <a:r>
              <a:rPr lang="de-DE" sz="1400" dirty="0"/>
              <a:t> ORP &amp; 10 </a:t>
            </a:r>
            <a:r>
              <a:rPr lang="de-DE" sz="1400" dirty="0" err="1"/>
              <a:t>PlSt</a:t>
            </a:r>
            <a:r>
              <a:rPr lang="de-DE" sz="1400" dirty="0"/>
              <a:t> VÜ aus Ratsbeschluss 12/2016)</a:t>
            </a:r>
          </a:p>
          <a:p>
            <a:r>
              <a:rPr lang="de-DE" sz="2200" dirty="0"/>
              <a:t>Interne und zum Teil externe Besetzungen</a:t>
            </a:r>
          </a:p>
          <a:p>
            <a:r>
              <a:rPr lang="de-DE" sz="2200" dirty="0"/>
              <a:t>Gründe: </a:t>
            </a:r>
          </a:p>
          <a:p>
            <a:pPr lvl="1"/>
            <a:r>
              <a:rPr lang="de-DE" sz="1400" dirty="0"/>
              <a:t>Ratsbeschluss (VÜ, ORP)</a:t>
            </a:r>
          </a:p>
          <a:p>
            <a:pPr lvl="1"/>
            <a:r>
              <a:rPr lang="de-DE" sz="1400" dirty="0"/>
              <a:t>neue gesetzliche Grundlagen (</a:t>
            </a:r>
            <a:r>
              <a:rPr lang="de-DE" sz="1400" dirty="0" err="1"/>
              <a:t>ProstSchG</a:t>
            </a:r>
            <a:r>
              <a:rPr lang="de-DE" sz="1400" dirty="0"/>
              <a:t>)</a:t>
            </a:r>
          </a:p>
          <a:p>
            <a:pPr lvl="1"/>
            <a:r>
              <a:rPr lang="de-DE" sz="1400" dirty="0"/>
              <a:t>Personalbemessungen (Allg. Ausländerbehörde)</a:t>
            </a:r>
          </a:p>
          <a:p>
            <a:r>
              <a:rPr lang="de-DE" sz="2200" dirty="0"/>
              <a:t>Geplante Evaluation</a:t>
            </a:r>
          </a:p>
          <a:p>
            <a:pPr eaLnBrk="1" hangingPunct="1">
              <a:lnSpc>
                <a:spcPct val="80000"/>
              </a:lnSpc>
            </a:pPr>
            <a:endParaRPr lang="de-DE" altLang="de-DE" sz="1600" dirty="0" smtClean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/>
              <a:t>@ Beate Siekmann</a:t>
            </a:r>
            <a:endParaRPr lang="de-DE" alt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/>
              <a:t>Seite </a:t>
            </a:r>
            <a:fld id="{899D24C0-EDBF-4073-8B0A-5978555237EC}" type="slidenum">
              <a:rPr lang="de-DE" altLang="de-DE" smtClean="0"/>
              <a:pPr>
                <a:defRPr/>
              </a:pPr>
              <a:t>6</a:t>
            </a:fld>
            <a:endParaRPr lang="de-DE" alt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73550" y="1124744"/>
            <a:ext cx="7772400" cy="533400"/>
          </a:xfrm>
        </p:spPr>
        <p:txBody>
          <a:bodyPr/>
          <a:lstStyle/>
          <a:p>
            <a:pPr eaLnBrk="1" hangingPunct="1"/>
            <a:r>
              <a:rPr lang="de-DE" altLang="de-DE" sz="2800" dirty="0"/>
              <a:t>Ausblick/Perspektivthemen 2018 ff</a:t>
            </a:r>
            <a:r>
              <a:rPr lang="de-DE" altLang="de-DE" sz="2800" dirty="0" smtClean="0"/>
              <a:t>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550" y="2060848"/>
            <a:ext cx="7772400" cy="43924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altLang="de-DE" sz="2200" dirty="0" smtClean="0"/>
              <a:t>Ordnungsamt allgemein</a:t>
            </a:r>
          </a:p>
          <a:p>
            <a:pPr lvl="1" eaLnBrk="1" hangingPunct="1">
              <a:lnSpc>
                <a:spcPct val="80000"/>
              </a:lnSpc>
            </a:pPr>
            <a:r>
              <a:rPr lang="de-DE" altLang="de-DE" sz="1600" dirty="0"/>
              <a:t>n</a:t>
            </a:r>
            <a:r>
              <a:rPr lang="de-DE" altLang="de-DE" sz="1600" dirty="0" smtClean="0"/>
              <a:t>otwendige Umzugsmaßnahmen im Stadthauskomplex, im Schwerpunkt zur Prozessoptimierung und Publikumssteuerung</a:t>
            </a:r>
          </a:p>
          <a:p>
            <a:pPr lvl="1" eaLnBrk="1" hangingPunct="1">
              <a:lnSpc>
                <a:spcPct val="80000"/>
              </a:lnSpc>
            </a:pPr>
            <a:r>
              <a:rPr lang="de-DE" altLang="de-DE" sz="1600" dirty="0" smtClean="0"/>
              <a:t>Weiterentwicklung digitaler Optionen zur Prozessoptimierung</a:t>
            </a:r>
            <a:br>
              <a:rPr lang="de-DE" altLang="de-DE" sz="1600" dirty="0" smtClean="0"/>
            </a:br>
            <a:endParaRPr lang="de-DE" altLang="de-DE" sz="1600" dirty="0" smtClean="0"/>
          </a:p>
          <a:p>
            <a:pPr eaLnBrk="1" hangingPunct="1">
              <a:lnSpc>
                <a:spcPct val="80000"/>
              </a:lnSpc>
            </a:pPr>
            <a:endParaRPr lang="de-DE" altLang="de-DE" sz="1400" dirty="0"/>
          </a:p>
          <a:p>
            <a:pPr eaLnBrk="1" hangingPunct="1">
              <a:lnSpc>
                <a:spcPct val="80000"/>
              </a:lnSpc>
            </a:pPr>
            <a:r>
              <a:rPr lang="de-DE" altLang="de-DE" sz="2200" dirty="0" smtClean="0"/>
              <a:t>Sicherheit</a:t>
            </a:r>
          </a:p>
          <a:p>
            <a:pPr lvl="1" eaLnBrk="1" hangingPunct="1">
              <a:lnSpc>
                <a:spcPct val="80000"/>
              </a:lnSpc>
            </a:pPr>
            <a:r>
              <a:rPr lang="de-DE" altLang="de-DE" sz="1600" dirty="0" smtClean="0"/>
              <a:t>Neuausrichtung AK Großveranstaltungen</a:t>
            </a:r>
          </a:p>
          <a:p>
            <a:pPr lvl="1" eaLnBrk="1" hangingPunct="1">
              <a:lnSpc>
                <a:spcPct val="80000"/>
              </a:lnSpc>
            </a:pPr>
            <a:r>
              <a:rPr lang="de-DE" altLang="de-DE" sz="1600" dirty="0" smtClean="0"/>
              <a:t>Großveranstaltungen und Sicherheit </a:t>
            </a:r>
          </a:p>
          <a:p>
            <a:pPr lvl="1" eaLnBrk="1" hangingPunct="1">
              <a:lnSpc>
                <a:spcPct val="80000"/>
              </a:lnSpc>
            </a:pPr>
            <a:r>
              <a:rPr lang="de-DE" altLang="de-DE" sz="1600" dirty="0" smtClean="0"/>
              <a:t>Erweiterung der Öffnungszeiten des Nordstadtbüros </a:t>
            </a:r>
          </a:p>
          <a:p>
            <a:pPr lvl="1" eaLnBrk="1" hangingPunct="1">
              <a:lnSpc>
                <a:spcPct val="80000"/>
              </a:lnSpc>
            </a:pPr>
            <a:r>
              <a:rPr lang="de-DE" altLang="de-DE" sz="1600" dirty="0" smtClean="0"/>
              <a:t>geplanter Umzug Citywache</a:t>
            </a:r>
          </a:p>
          <a:p>
            <a:pPr lvl="1" eaLnBrk="1" hangingPunct="1">
              <a:lnSpc>
                <a:spcPct val="80000"/>
              </a:lnSpc>
            </a:pPr>
            <a:r>
              <a:rPr lang="de-DE" altLang="de-DE" sz="1600" dirty="0" smtClean="0"/>
              <a:t>Beteiligung am Kirchentag 2019</a:t>
            </a:r>
          </a:p>
          <a:p>
            <a:pPr lvl="1" eaLnBrk="1" hangingPunct="1">
              <a:lnSpc>
                <a:spcPct val="80000"/>
              </a:lnSpc>
            </a:pPr>
            <a:r>
              <a:rPr lang="de-DE" altLang="de-DE" sz="1600" dirty="0" smtClean="0"/>
              <a:t>Erhöhung der Präsenz der Ordnungspartnerschaften in den Stadtbezirken</a:t>
            </a:r>
          </a:p>
          <a:p>
            <a:pPr lvl="1" eaLnBrk="1" hangingPunct="1">
              <a:lnSpc>
                <a:spcPct val="80000"/>
              </a:lnSpc>
            </a:pPr>
            <a:r>
              <a:rPr lang="de-DE" altLang="de-DE" sz="1600" dirty="0" smtClean="0"/>
              <a:t>Mitarbeit am Masterplan kommunale Sicherheit</a:t>
            </a:r>
            <a:br>
              <a:rPr lang="de-DE" altLang="de-DE" sz="1600" dirty="0" smtClean="0"/>
            </a:br>
            <a:endParaRPr lang="de-DE" altLang="de-DE" sz="1600" dirty="0" smtClean="0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6441" y="3681028"/>
            <a:ext cx="2590055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ußzeilenplatzhalt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/>
              <a:t>@ Beate Siekmann</a:t>
            </a:r>
            <a:endParaRPr lang="de-DE" alt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/>
              <a:t>Seite </a:t>
            </a:r>
            <a:fld id="{899D24C0-EDBF-4073-8B0A-5978555237EC}" type="slidenum">
              <a:rPr lang="de-DE" altLang="de-DE" smtClean="0"/>
              <a:pPr>
                <a:defRPr/>
              </a:pPr>
              <a:t>7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572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73550" y="1124744"/>
            <a:ext cx="7772400" cy="533400"/>
          </a:xfrm>
        </p:spPr>
        <p:txBody>
          <a:bodyPr/>
          <a:lstStyle/>
          <a:p>
            <a:pPr eaLnBrk="1" hangingPunct="1"/>
            <a:r>
              <a:rPr lang="de-DE" altLang="de-DE" sz="2800" dirty="0"/>
              <a:t>Ausblick/Perspektivthemen 2018 ff</a:t>
            </a:r>
            <a:r>
              <a:rPr lang="de-DE" altLang="de-DE" sz="2800" dirty="0" smtClean="0"/>
              <a:t>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550" y="2060848"/>
            <a:ext cx="7772400" cy="43924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altLang="de-DE" sz="2200" dirty="0" smtClean="0"/>
              <a:t>Lebensmittelüberwachung</a:t>
            </a:r>
            <a:endParaRPr lang="de-DE" altLang="de-DE" sz="2200" dirty="0"/>
          </a:p>
          <a:p>
            <a:pPr lvl="1" eaLnBrk="1" hangingPunct="1">
              <a:lnSpc>
                <a:spcPct val="80000"/>
              </a:lnSpc>
            </a:pPr>
            <a:r>
              <a:rPr lang="de-DE" altLang="de-DE" sz="1600" dirty="0" smtClean="0"/>
              <a:t>Unterstützung der NRW-weiten Probenkoordination durch konstante Sicherstellung der vereinbarten Probenentnahmen</a:t>
            </a:r>
            <a:br>
              <a:rPr lang="de-DE" altLang="de-DE" sz="1600" dirty="0" smtClean="0"/>
            </a:br>
            <a:r>
              <a:rPr lang="de-DE" altLang="de-DE" sz="1600" dirty="0" smtClean="0"/>
              <a:t/>
            </a:r>
            <a:br>
              <a:rPr lang="de-DE" altLang="de-DE" sz="1600" dirty="0" smtClean="0"/>
            </a:br>
            <a:endParaRPr lang="de-DE" altLang="de-DE" sz="1400" dirty="0" smtClean="0"/>
          </a:p>
          <a:p>
            <a:pPr eaLnBrk="1" hangingPunct="1">
              <a:lnSpc>
                <a:spcPct val="80000"/>
              </a:lnSpc>
            </a:pPr>
            <a:r>
              <a:rPr lang="de-DE" altLang="de-DE" sz="2200" dirty="0" smtClean="0"/>
              <a:t>Verkehrsüberwachung</a:t>
            </a:r>
          </a:p>
          <a:p>
            <a:pPr lvl="1" eaLnBrk="1" hangingPunct="1">
              <a:lnSpc>
                <a:spcPct val="80000"/>
              </a:lnSpc>
            </a:pPr>
            <a:r>
              <a:rPr lang="de-DE" altLang="de-DE" sz="1600" dirty="0" smtClean="0"/>
              <a:t>Technische Umstellung </a:t>
            </a:r>
            <a:r>
              <a:rPr lang="de-DE" altLang="de-DE" sz="1600" dirty="0"/>
              <a:t>MDE-Geräte </a:t>
            </a:r>
            <a:r>
              <a:rPr lang="de-DE" altLang="de-DE" sz="1600" dirty="0" smtClean="0"/>
              <a:t>zur weiteren Digitalisierung &amp; Prozessoptimierung </a:t>
            </a:r>
            <a:endParaRPr lang="de-DE" altLang="de-DE" sz="1600" dirty="0"/>
          </a:p>
          <a:p>
            <a:pPr lvl="1" eaLnBrk="1" hangingPunct="1">
              <a:lnSpc>
                <a:spcPct val="80000"/>
              </a:lnSpc>
            </a:pPr>
            <a:r>
              <a:rPr lang="de-DE" altLang="de-DE" sz="1600" dirty="0"/>
              <a:t>Projekt „Handyparken“ in Zusammenarbeit mit FB </a:t>
            </a:r>
            <a:r>
              <a:rPr lang="de-DE" altLang="de-DE" sz="1600" dirty="0" smtClean="0"/>
              <a:t>66</a:t>
            </a:r>
          </a:p>
          <a:p>
            <a:pPr lvl="1" eaLnBrk="1" hangingPunct="1">
              <a:lnSpc>
                <a:spcPct val="80000"/>
              </a:lnSpc>
            </a:pPr>
            <a:r>
              <a:rPr lang="de-DE" altLang="de-DE" sz="1600" dirty="0" smtClean="0"/>
              <a:t>Inbetriebnahme der neuen mobilen und stationären Geschwindigkeits-überwachungsanlagen</a:t>
            </a:r>
            <a:endParaRPr lang="de-DE" altLang="de-DE" sz="1600" dirty="0"/>
          </a:p>
          <a:p>
            <a:pPr lvl="1" eaLnBrk="1" hangingPunct="1">
              <a:lnSpc>
                <a:spcPct val="80000"/>
              </a:lnSpc>
            </a:pPr>
            <a:r>
              <a:rPr lang="de-DE" altLang="de-DE" sz="1600" dirty="0" smtClean="0"/>
              <a:t>Schwerpunktaktionen der </a:t>
            </a:r>
            <a:r>
              <a:rPr lang="de-DE" altLang="de-DE" sz="1600" dirty="0"/>
              <a:t>VÜ </a:t>
            </a:r>
            <a:r>
              <a:rPr lang="de-DE" altLang="de-DE" sz="1600" dirty="0" smtClean="0"/>
              <a:t>zu Veranstaltungen </a:t>
            </a:r>
            <a:r>
              <a:rPr lang="de-DE" altLang="de-DE" sz="1600" dirty="0"/>
              <a:t>rund um das </a:t>
            </a:r>
            <a:r>
              <a:rPr lang="de-DE" altLang="de-DE" sz="1600" dirty="0" smtClean="0"/>
              <a:t>Veranstaltungsgelände Signal-Iduna-Park/Westfalenhallen/Westfalenpark</a:t>
            </a:r>
            <a:endParaRPr lang="de-DE" altLang="de-DE" sz="1600" dirty="0"/>
          </a:p>
          <a:p>
            <a:pPr lvl="1" eaLnBrk="1" hangingPunct="1">
              <a:lnSpc>
                <a:spcPct val="80000"/>
              </a:lnSpc>
            </a:pPr>
            <a:endParaRPr lang="de-DE" altLang="de-DE" sz="1600" dirty="0" smtClean="0"/>
          </a:p>
        </p:txBody>
      </p:sp>
      <p:pic>
        <p:nvPicPr>
          <p:cNvPr id="4" name="Grafik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65"/>
          <a:stretch/>
        </p:blipFill>
        <p:spPr bwMode="auto">
          <a:xfrm>
            <a:off x="8316416" y="4005064"/>
            <a:ext cx="1104908" cy="2441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ußzeilenplatzhalt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/>
              <a:t>@ Beate Siekmann</a:t>
            </a:r>
            <a:endParaRPr lang="de-DE" alt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/>
              <a:t>Seite </a:t>
            </a:r>
            <a:fld id="{899D24C0-EDBF-4073-8B0A-5978555237EC}" type="slidenum">
              <a:rPr lang="de-DE" altLang="de-DE" smtClean="0"/>
              <a:pPr>
                <a:defRPr/>
              </a:pPr>
              <a:t>8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59990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Ausblick/Perspektivthemen 2018 ff.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2286000"/>
            <a:ext cx="8062664" cy="4167336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altLang="de-DE" sz="2200" dirty="0"/>
              <a:t>Ausländerangelegenheiten</a:t>
            </a:r>
          </a:p>
          <a:p>
            <a:pPr lvl="1" eaLnBrk="1" hangingPunct="1">
              <a:lnSpc>
                <a:spcPct val="80000"/>
              </a:lnSpc>
            </a:pPr>
            <a:r>
              <a:rPr lang="de-DE" altLang="de-DE" sz="1400" dirty="0"/>
              <a:t>Gründung/Einrichtung eines EU-Teams zwecks Spezialisierung und </a:t>
            </a:r>
            <a:r>
              <a:rPr lang="de-DE" altLang="de-DE" sz="1400" dirty="0" smtClean="0"/>
              <a:t>Prozessoptimierung</a:t>
            </a:r>
          </a:p>
          <a:p>
            <a:pPr lvl="1" eaLnBrk="1" hangingPunct="1">
              <a:lnSpc>
                <a:spcPct val="80000"/>
              </a:lnSpc>
            </a:pPr>
            <a:r>
              <a:rPr lang="de-DE" altLang="de-DE" sz="1400" dirty="0" smtClean="0"/>
              <a:t>Optimierung der Prozess- und Publikumssteuerung</a:t>
            </a:r>
          </a:p>
          <a:p>
            <a:pPr lvl="1" eaLnBrk="1" hangingPunct="1">
              <a:lnSpc>
                <a:spcPct val="80000"/>
              </a:lnSpc>
            </a:pPr>
            <a:r>
              <a:rPr lang="de-DE" altLang="de-DE" sz="1400" dirty="0" smtClean="0"/>
              <a:t>Umsetzung zahlreicher Organisationsmaßnahmen</a:t>
            </a:r>
          </a:p>
          <a:p>
            <a:pPr lvl="1" eaLnBrk="1" hangingPunct="1">
              <a:lnSpc>
                <a:spcPct val="80000"/>
              </a:lnSpc>
            </a:pPr>
            <a:endParaRPr lang="de-DE" altLang="de-DE" sz="1400" dirty="0"/>
          </a:p>
          <a:p>
            <a:pPr eaLnBrk="1" hangingPunct="1">
              <a:lnSpc>
                <a:spcPct val="80000"/>
              </a:lnSpc>
            </a:pPr>
            <a:r>
              <a:rPr lang="de-DE" altLang="de-DE" sz="2200" dirty="0" smtClean="0"/>
              <a:t>Zentrale </a:t>
            </a:r>
            <a:r>
              <a:rPr lang="de-DE" altLang="de-DE" sz="2200" dirty="0"/>
              <a:t>Ausländerbehörde</a:t>
            </a:r>
          </a:p>
          <a:p>
            <a:pPr lvl="1" eaLnBrk="1" hangingPunct="1">
              <a:lnSpc>
                <a:spcPct val="80000"/>
              </a:lnSpc>
            </a:pPr>
            <a:r>
              <a:rPr lang="de-DE" altLang="de-DE" sz="1400" dirty="0"/>
              <a:t>Abwicklung </a:t>
            </a:r>
            <a:r>
              <a:rPr lang="de-DE" altLang="de-DE" sz="1400" dirty="0" smtClean="0"/>
              <a:t>ZAB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de-DE" altLang="de-DE" sz="1600" dirty="0"/>
          </a:p>
          <a:p>
            <a:pPr eaLnBrk="1" hangingPunct="1">
              <a:lnSpc>
                <a:spcPct val="80000"/>
              </a:lnSpc>
            </a:pPr>
            <a:r>
              <a:rPr lang="de-DE" altLang="de-DE" sz="2200" dirty="0" smtClean="0"/>
              <a:t>Gewerbe</a:t>
            </a:r>
            <a:endParaRPr lang="de-DE" altLang="de-DE" sz="2200" dirty="0"/>
          </a:p>
          <a:p>
            <a:pPr lvl="1" eaLnBrk="1" hangingPunct="1">
              <a:lnSpc>
                <a:spcPct val="80000"/>
              </a:lnSpc>
            </a:pPr>
            <a:r>
              <a:rPr lang="de-DE" altLang="de-DE" sz="1400" dirty="0"/>
              <a:t>Fortführung Sondereinsätze „Jugendschutz/Diskotheken/Shisha/Nordstadt“ mit </a:t>
            </a:r>
            <a:r>
              <a:rPr lang="de-DE" altLang="de-DE" sz="1400" dirty="0" smtClean="0"/>
              <a:t>Polizei u.a. </a:t>
            </a:r>
            <a:endParaRPr lang="de-DE" altLang="de-DE" sz="1400" dirty="0"/>
          </a:p>
          <a:p>
            <a:pPr lvl="1" eaLnBrk="1" hangingPunct="1">
              <a:lnSpc>
                <a:spcPct val="80000"/>
              </a:lnSpc>
            </a:pPr>
            <a:r>
              <a:rPr lang="de-DE" altLang="de-DE" sz="1400" dirty="0"/>
              <a:t>Attraktivitätskonzept </a:t>
            </a:r>
            <a:r>
              <a:rPr lang="de-DE" altLang="de-DE" sz="1400" dirty="0" smtClean="0"/>
              <a:t>Wochenmärkte mit der </a:t>
            </a:r>
            <a:r>
              <a:rPr lang="de-DE" altLang="de-DE" sz="1400" dirty="0" err="1" smtClean="0"/>
              <a:t>WiFö</a:t>
            </a:r>
            <a:endParaRPr lang="de-DE" altLang="de-DE" sz="1400" dirty="0" smtClean="0"/>
          </a:p>
          <a:p>
            <a:pPr lvl="1" eaLnBrk="1" hangingPunct="1">
              <a:lnSpc>
                <a:spcPct val="80000"/>
              </a:lnSpc>
            </a:pPr>
            <a:r>
              <a:rPr lang="de-DE" altLang="de-DE" sz="1400" dirty="0" smtClean="0"/>
              <a:t>Digitales Gewerbeamt (angestrebte Mitarbeit im Pilotprojekt des Wirtschaftsministerium NRW)</a:t>
            </a:r>
          </a:p>
          <a:p>
            <a:pPr lvl="1" eaLnBrk="1" hangingPunct="1">
              <a:lnSpc>
                <a:spcPct val="80000"/>
              </a:lnSpc>
            </a:pPr>
            <a:r>
              <a:rPr lang="de-DE" altLang="de-DE" sz="1400" dirty="0" smtClean="0"/>
              <a:t>Pilotkommune in NRW für Prozessoptimierungen im Bewachungsgewerberecht</a:t>
            </a:r>
          </a:p>
          <a:p>
            <a:pPr lvl="1" eaLnBrk="1" hangingPunct="1">
              <a:lnSpc>
                <a:spcPct val="80000"/>
              </a:lnSpc>
            </a:pPr>
            <a:r>
              <a:rPr lang="de-DE" altLang="de-DE" sz="1400" dirty="0" smtClean="0"/>
              <a:t>Pilotkommune für das </a:t>
            </a:r>
            <a:r>
              <a:rPr lang="de-DE" altLang="de-DE" sz="1400" dirty="0" err="1" smtClean="0"/>
              <a:t>BMWi</a:t>
            </a:r>
            <a:r>
              <a:rPr lang="de-DE" altLang="de-DE" sz="1400" dirty="0" smtClean="0"/>
              <a:t> zur Datenmigration nationales Bewachungsregister</a:t>
            </a:r>
          </a:p>
          <a:p>
            <a:pPr lvl="1" eaLnBrk="1" hangingPunct="1">
              <a:lnSpc>
                <a:spcPct val="80000"/>
              </a:lnSpc>
            </a:pPr>
            <a:r>
              <a:rPr lang="de-DE" altLang="de-DE" sz="1400" dirty="0" smtClean="0"/>
              <a:t>Weiterführung der kommunale Expertise für das BMFSFJ zum </a:t>
            </a:r>
            <a:r>
              <a:rPr lang="de-DE" altLang="de-DE" sz="1400" dirty="0" err="1" smtClean="0"/>
              <a:t>ProstituiertenschutzG</a:t>
            </a:r>
            <a:endParaRPr lang="de-DE" altLang="de-DE" sz="1400" dirty="0" smtClean="0"/>
          </a:p>
          <a:p>
            <a:pPr lvl="1" eaLnBrk="1" hangingPunct="1">
              <a:lnSpc>
                <a:spcPct val="80000"/>
              </a:lnSpc>
            </a:pPr>
            <a:r>
              <a:rPr lang="de-DE" altLang="de-DE" sz="1400" dirty="0" smtClean="0"/>
              <a:t>Umsetzung Glückspielstaatsvertrag (Härtefall, Abstandsregelungen, Verbundverbot,…)</a:t>
            </a:r>
          </a:p>
          <a:p>
            <a:pPr lvl="1" eaLnBrk="1" hangingPunct="1">
              <a:lnSpc>
                <a:spcPct val="80000"/>
              </a:lnSpc>
            </a:pPr>
            <a:r>
              <a:rPr lang="de-DE" altLang="de-DE" sz="1400" dirty="0" smtClean="0"/>
              <a:t>Weiterführung der rechtssicheren Durchführung der verkaufsoffenen Sonntage</a:t>
            </a:r>
            <a:endParaRPr lang="de-DE" altLang="de-DE" sz="1400" dirty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/>
              <a:t>@ Beate Siekmann</a:t>
            </a:r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/>
              <a:t>Seite </a:t>
            </a:r>
            <a:fld id="{899D24C0-EDBF-4073-8B0A-5978555237EC}" type="slidenum">
              <a:rPr lang="de-DE" altLang="de-DE" smtClean="0"/>
              <a:pPr>
                <a:defRPr/>
              </a:pPr>
              <a:t>9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1470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2  Masterfolie - blanko">
  <a:themeElements>
    <a:clrScheme name="32  Masterfolie - blank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2  Masterfolie - blank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Frutiger" panose="02000500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Frutiger" panose="02000500000000000000" pitchFamily="2" charset="0"/>
          </a:defRPr>
        </a:defPPr>
      </a:lstStyle>
    </a:lnDef>
  </a:objectDefaults>
  <a:extraClrSchemeLst>
    <a:extraClrScheme>
      <a:clrScheme name="32  Masterfolie - blank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2  Masterfolie - blank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2  Masterfolie - blank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2  Masterfolie - blank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2  Masterfolie - blank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2  Masterfolie - blank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2  Masterfolie - blank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32  Masterfolie - blanko</Template>
  <TotalTime>0</TotalTime>
  <Words>540</Words>
  <Application>Microsoft Office PowerPoint</Application>
  <PresentationFormat>Bildschirmpräsentation (4:3)</PresentationFormat>
  <Paragraphs>124</Paragraphs>
  <Slides>10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Arial</vt:lpstr>
      <vt:lpstr>Frutiger</vt:lpstr>
      <vt:lpstr>Times New Roman</vt:lpstr>
      <vt:lpstr>Wingdings</vt:lpstr>
      <vt:lpstr>32  Masterfolie - blanko</vt:lpstr>
      <vt:lpstr>Haushaltsberatungen 2018 ff. </vt:lpstr>
      <vt:lpstr>Organigramm des FB 32</vt:lpstr>
      <vt:lpstr>Haushaltsplanung Entwurf FB 32 2018 ff.  Stand 29.09.2017</vt:lpstr>
      <vt:lpstr>Haushaltsplanung Entwurf GB 3100 (ZAB) 2018 ff. (Stand 29.09.2017)</vt:lpstr>
      <vt:lpstr>Budgetveränderungen 2018 ff.</vt:lpstr>
      <vt:lpstr>Genehmigte Mehrbedarfe 2017/2018ff im Personalbereich</vt:lpstr>
      <vt:lpstr>Ausblick/Perspektivthemen 2018 ff.</vt:lpstr>
      <vt:lpstr>Ausblick/Perspektivthemen 2018 ff.</vt:lpstr>
      <vt:lpstr>Ausblick/Perspektivthemen 2018 ff.</vt:lpstr>
      <vt:lpstr>PowerPoint-Präsentation</vt:lpstr>
    </vt:vector>
  </TitlesOfParts>
  <Company>Stadt Dortmund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Darstellung des kommunalen Haushaltes (Entwurf) 2014 ff.</dc:title>
  <dc:subject>Große Infrastrukturprojekte</dc:subject>
  <dc:creator>v32242</dc:creator>
  <cp:lastModifiedBy>Sabine Weber</cp:lastModifiedBy>
  <cp:revision>163</cp:revision>
  <cp:lastPrinted>2017-11-10T12:06:31Z</cp:lastPrinted>
  <dcterms:created xsi:type="dcterms:W3CDTF">2013-11-04T12:26:14Z</dcterms:created>
  <dcterms:modified xsi:type="dcterms:W3CDTF">2017-11-14T12:52:50Z</dcterms:modified>
</cp:coreProperties>
</file>