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313" r:id="rId2"/>
    <p:sldId id="331" r:id="rId3"/>
    <p:sldId id="320" r:id="rId4"/>
    <p:sldId id="327" r:id="rId5"/>
    <p:sldId id="330" r:id="rId6"/>
    <p:sldId id="329" r:id="rId7"/>
    <p:sldId id="323" r:id="rId8"/>
    <p:sldId id="325" r:id="rId9"/>
  </p:sldIdLst>
  <p:sldSz cx="9906000" cy="6858000" type="A4"/>
  <p:notesSz cx="6797675" cy="99266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80"/>
    <a:srgbClr val="DDDDDD"/>
    <a:srgbClr val="FFFF99"/>
    <a:srgbClr val="FF0000"/>
    <a:srgbClr val="FF3300"/>
    <a:srgbClr val="FFFFCC"/>
    <a:srgbClr val="99FF66"/>
    <a:srgbClr val="7D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9" autoAdjust="0"/>
    <p:restoredTop sz="65132" autoAdjust="0"/>
  </p:normalViewPr>
  <p:slideViewPr>
    <p:cSldViewPr>
      <p:cViewPr varScale="1">
        <p:scale>
          <a:sx n="54" d="100"/>
          <a:sy n="54" d="100"/>
        </p:scale>
        <p:origin x="684" y="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SUE001\DatenStA33\Daten33org\33_1%20DISPO\Wartezeiten\Wartezeitenstatistik%202017.xlsm!WZ-Diagramm!Objekt%20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SUE001\DatenStA33\Control\Budget%202018\Haushalt%20B&#252;rgerdienste%202018_Kruse%20(AB&#214;AB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SUE001\DatenStA33\Control\Budget%202018\Haushalt%20B&#252;rgerdienste%202018_Kruse%20(AB&#214;AB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de-DE"/>
              <a:t>Durchschnittliche Wartezeit in Minuten</a:t>
            </a:r>
          </a:p>
        </c:rich>
      </c:tx>
      <c:layout>
        <c:manualLayout>
          <c:xMode val="edge"/>
          <c:yMode val="edge"/>
          <c:x val="0.28739730557735266"/>
          <c:y val="2.930404287699331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993337846903412"/>
          <c:y val="0.12698431926778381"/>
          <c:w val="0.79269820273184755"/>
          <c:h val="0.7326020429151695"/>
        </c:manualLayout>
      </c:layout>
      <c:lineChart>
        <c:grouping val="standard"/>
        <c:varyColors val="0"/>
        <c:ser>
          <c:idx val="2"/>
          <c:order val="0"/>
          <c:tx>
            <c:v>2017</c:v>
          </c:tx>
          <c:spPr>
            <a:ln w="25400">
              <a:solidFill>
                <a:srgbClr val="008080"/>
              </a:solidFill>
              <a:prstDash val="solid"/>
            </a:ln>
          </c:spPr>
          <c:marker>
            <c:symbol val="triangle"/>
            <c:size val="6"/>
            <c:spPr>
              <a:solidFill>
                <a:srgbClr val="008080"/>
              </a:solidFill>
              <a:ln>
                <a:solidFill>
                  <a:srgbClr val="008080"/>
                </a:solidFill>
                <a:prstDash val="solid"/>
              </a:ln>
            </c:spPr>
          </c:marker>
          <c:val>
            <c:numRef>
              <c:f>'[Tabelle von Wartezeitenstatistik 2017.xlsm]Diagramm'!$B$3:$B$53</c:f>
              <c:numCache>
                <c:formatCode>mm:ss</c:formatCode>
                <c:ptCount val="51"/>
                <c:pt idx="0">
                  <c:v>1.5266203703703705E-2</c:v>
                </c:pt>
                <c:pt idx="1">
                  <c:v>7.6504629629629631E-3</c:v>
                </c:pt>
                <c:pt idx="2">
                  <c:v>8.4606481481481494E-3</c:v>
                </c:pt>
                <c:pt idx="3">
                  <c:v>9.0972222222222218E-3</c:v>
                </c:pt>
                <c:pt idx="4">
                  <c:v>1.5625E-2</c:v>
                </c:pt>
                <c:pt idx="5">
                  <c:v>2.0729166666666667E-2</c:v>
                </c:pt>
                <c:pt idx="6">
                  <c:v>1.306712962962963E-2</c:v>
                </c:pt>
                <c:pt idx="7">
                  <c:v>1.4421296296296295E-2</c:v>
                </c:pt>
                <c:pt idx="8">
                  <c:v>2.2708333333333334E-2</c:v>
                </c:pt>
                <c:pt idx="9">
                  <c:v>1.8159722222222219E-2</c:v>
                </c:pt>
                <c:pt idx="10">
                  <c:v>1.556712962962963E-2</c:v>
                </c:pt>
                <c:pt idx="11" formatCode="h:mm:ss">
                  <c:v>1.5023148148148148E-2</c:v>
                </c:pt>
                <c:pt idx="12" formatCode="h:mm:ss">
                  <c:v>1.5555555555555553E-2</c:v>
                </c:pt>
                <c:pt idx="13" formatCode="h:mm:ss">
                  <c:v>1.744212962962963E-2</c:v>
                </c:pt>
                <c:pt idx="14" formatCode="h:mm:ss">
                  <c:v>2.1527777777777781E-2</c:v>
                </c:pt>
                <c:pt idx="15" formatCode="h:mm:ss">
                  <c:v>1.9629629629629629E-2</c:v>
                </c:pt>
                <c:pt idx="16" formatCode="h:mm:ss">
                  <c:v>2.269675925925926E-2</c:v>
                </c:pt>
                <c:pt idx="17" formatCode="h:mm:ss">
                  <c:v>3.1122685185185187E-2</c:v>
                </c:pt>
                <c:pt idx="18" formatCode="h:mm:ss">
                  <c:v>2.314814814814815E-2</c:v>
                </c:pt>
                <c:pt idx="19" formatCode="h:mm:ss">
                  <c:v>1.7233796296296296E-2</c:v>
                </c:pt>
                <c:pt idx="20" formatCode="h:mm:ss">
                  <c:v>2.0439814814814817E-2</c:v>
                </c:pt>
                <c:pt idx="21" formatCode="h:mm:ss">
                  <c:v>2.3472222222222217E-2</c:v>
                </c:pt>
                <c:pt idx="22" formatCode="h:mm:ss">
                  <c:v>3.6157407407407409E-2</c:v>
                </c:pt>
                <c:pt idx="23" formatCode="h:mm:ss">
                  <c:v>3.006944444444444E-2</c:v>
                </c:pt>
                <c:pt idx="24" formatCode="h:mm:ss">
                  <c:v>2.1990740740740741E-2</c:v>
                </c:pt>
                <c:pt idx="25" formatCode="h:mm:ss">
                  <c:v>2.7199074074074073E-2</c:v>
                </c:pt>
                <c:pt idx="26" formatCode="h:mm:ss">
                  <c:v>3.3703703703703701E-2</c:v>
                </c:pt>
                <c:pt idx="27" formatCode="h:mm:ss">
                  <c:v>3.0428240740740742E-2</c:v>
                </c:pt>
                <c:pt idx="28" formatCode="h:mm:ss">
                  <c:v>2.1562499999999998E-2</c:v>
                </c:pt>
                <c:pt idx="29" formatCode="h:mm:ss">
                  <c:v>2.045138888888889E-2</c:v>
                </c:pt>
                <c:pt idx="30" formatCode="h:mm:ss">
                  <c:v>2.8159722222222221E-2</c:v>
                </c:pt>
                <c:pt idx="31" formatCode="h:mm:ss">
                  <c:v>2.9282407407407406E-2</c:v>
                </c:pt>
                <c:pt idx="32" formatCode="h:mm:ss">
                  <c:v>2.4270833333333335E-2</c:v>
                </c:pt>
                <c:pt idx="33" formatCode="h:mm:ss">
                  <c:v>1.7974537037037035E-2</c:v>
                </c:pt>
                <c:pt idx="34" formatCode="h:mm:ss">
                  <c:v>2.3530092592592592E-2</c:v>
                </c:pt>
                <c:pt idx="35" formatCode="h:mm:ss">
                  <c:v>2.8310185185185185E-2</c:v>
                </c:pt>
                <c:pt idx="36" formatCode="h:mm:ss">
                  <c:v>1.9027777777777779E-2</c:v>
                </c:pt>
                <c:pt idx="37" formatCode="h:mm:ss">
                  <c:v>1.8275462962962962E-2</c:v>
                </c:pt>
                <c:pt idx="38" formatCode="h:mm:ss">
                  <c:v>1.9004629629629632E-2</c:v>
                </c:pt>
                <c:pt idx="39" formatCode="h:mm:ss">
                  <c:v>2.809027777777778E-2</c:v>
                </c:pt>
                <c:pt idx="40" formatCode="h:mm:ss">
                  <c:v>2.4409722222222222E-2</c:v>
                </c:pt>
                <c:pt idx="41" formatCode="h:mm:ss">
                  <c:v>1.6122685185185184E-2</c:v>
                </c:pt>
                <c:pt idx="42" formatCode="h:mm:ss">
                  <c:v>2.7824074074074074E-2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6591624"/>
        <c:axId val="526592016"/>
      </c:lineChart>
      <c:lineChart>
        <c:grouping val="standard"/>
        <c:varyColors val="0"/>
        <c:ser>
          <c:idx val="0"/>
          <c:order val="1"/>
          <c:tx>
            <c:v>2016</c:v>
          </c:tx>
          <c:spPr>
            <a:ln w="12700">
              <a:solidFill>
                <a:srgbClr val="FF0000"/>
              </a:solidFill>
              <a:prstDash val="solid"/>
            </a:ln>
          </c:spPr>
          <c:marker>
            <c:symbol val="diamond"/>
            <c:size val="3"/>
            <c:spPr>
              <a:solidFill>
                <a:srgbClr val="008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val>
            <c:numRef>
              <c:f>'[Tabelle von Wartezeitenstatistik 2017.xlsm]Diagramm'!$C$3:$C$54</c:f>
              <c:numCache>
                <c:formatCode>mm:ss</c:formatCode>
                <c:ptCount val="52"/>
                <c:pt idx="0">
                  <c:v>3.6354166666666667E-2</c:v>
                </c:pt>
                <c:pt idx="1">
                  <c:v>3.0555555555555555E-2</c:v>
                </c:pt>
                <c:pt idx="2">
                  <c:v>1.4178240740740741E-2</c:v>
                </c:pt>
                <c:pt idx="3">
                  <c:v>2.3784722222222221E-2</c:v>
                </c:pt>
                <c:pt idx="4">
                  <c:v>3.5856481481481482E-2</c:v>
                </c:pt>
                <c:pt idx="5">
                  <c:v>3.4247685185185187E-2</c:v>
                </c:pt>
                <c:pt idx="6">
                  <c:v>3.3414351851851855E-2</c:v>
                </c:pt>
                <c:pt idx="7">
                  <c:v>3.1585648148148147E-2</c:v>
                </c:pt>
                <c:pt idx="8">
                  <c:v>3.7430555555555557E-2</c:v>
                </c:pt>
                <c:pt idx="9">
                  <c:v>3.7175925925925925E-2</c:v>
                </c:pt>
                <c:pt idx="10">
                  <c:v>4.0636574074074075E-2</c:v>
                </c:pt>
                <c:pt idx="11" formatCode="h:mm:ss">
                  <c:v>4.3912037037037034E-2</c:v>
                </c:pt>
                <c:pt idx="12" formatCode="h:mm:ss">
                  <c:v>5.2314814814814814E-2</c:v>
                </c:pt>
                <c:pt idx="13" formatCode="h:mm:ss">
                  <c:v>4.731481481481481E-2</c:v>
                </c:pt>
                <c:pt idx="14" formatCode="h:mm:ss">
                  <c:v>4.3935185185185188E-2</c:v>
                </c:pt>
                <c:pt idx="15" formatCode="h:mm:ss">
                  <c:v>4.2870370370370371E-2</c:v>
                </c:pt>
                <c:pt idx="16" formatCode="h:mm:ss">
                  <c:v>5.1388888888888894E-2</c:v>
                </c:pt>
                <c:pt idx="17" formatCode="h:mm:ss">
                  <c:v>6.1134259259259256E-2</c:v>
                </c:pt>
                <c:pt idx="18" formatCode="h:mm:ss">
                  <c:v>5.6770833333333333E-2</c:v>
                </c:pt>
                <c:pt idx="19" formatCode="h:mm:ss">
                  <c:v>5.1527777777777777E-2</c:v>
                </c:pt>
                <c:pt idx="20" formatCode="h:mm:ss">
                  <c:v>5.6770833333333333E-2</c:v>
                </c:pt>
                <c:pt idx="21" formatCode="h:mm:ss">
                  <c:v>5.65162037037037E-2</c:v>
                </c:pt>
                <c:pt idx="22" formatCode="h:mm:ss">
                  <c:v>5.4490740740740735E-2</c:v>
                </c:pt>
                <c:pt idx="23" formatCode="h:mm:ss">
                  <c:v>5.4456018518518522E-2</c:v>
                </c:pt>
                <c:pt idx="24" formatCode="h:mm:ss">
                  <c:v>4.6875E-2</c:v>
                </c:pt>
                <c:pt idx="25" formatCode="h:mm:ss">
                  <c:v>5.0740740740740746E-2</c:v>
                </c:pt>
                <c:pt idx="26" formatCode="h:mm:ss">
                  <c:v>5.212962962962963E-2</c:v>
                </c:pt>
                <c:pt idx="27" formatCode="h:mm:ss">
                  <c:v>4.1527777777777775E-2</c:v>
                </c:pt>
                <c:pt idx="28" formatCode="h:mm:ss">
                  <c:v>3.7222222222222219E-2</c:v>
                </c:pt>
                <c:pt idx="29" formatCode="h:mm:ss">
                  <c:v>3.3379629629629634E-2</c:v>
                </c:pt>
                <c:pt idx="30" formatCode="h:mm:ss">
                  <c:v>3.9328703703703706E-2</c:v>
                </c:pt>
                <c:pt idx="31" formatCode="h:mm:ss">
                  <c:v>3.5185185185185187E-2</c:v>
                </c:pt>
                <c:pt idx="32" formatCode="h:mm:ss">
                  <c:v>3.3020833333333333E-2</c:v>
                </c:pt>
                <c:pt idx="33" formatCode="h:mm:ss">
                  <c:v>3.3865740740740738E-2</c:v>
                </c:pt>
                <c:pt idx="34" formatCode="h:mm:ss">
                  <c:v>3.6759259259259255E-2</c:v>
                </c:pt>
                <c:pt idx="35" formatCode="h:mm:ss">
                  <c:v>3.4178240740740738E-2</c:v>
                </c:pt>
                <c:pt idx="36" formatCode="h:mm:ss">
                  <c:v>3.2569444444444443E-2</c:v>
                </c:pt>
                <c:pt idx="37" formatCode="h:mm:ss">
                  <c:v>3.8124999999999999E-2</c:v>
                </c:pt>
                <c:pt idx="38" formatCode="h:mm:ss">
                  <c:v>2.9189814814814811E-2</c:v>
                </c:pt>
                <c:pt idx="39" formatCode="h:mm:ss">
                  <c:v>3.6064814814814813E-2</c:v>
                </c:pt>
                <c:pt idx="40" formatCode="h:mm:ss">
                  <c:v>3.8148148148148146E-2</c:v>
                </c:pt>
                <c:pt idx="41" formatCode="h:mm:ss">
                  <c:v>2.4328703703703703E-2</c:v>
                </c:pt>
                <c:pt idx="42" formatCode="h:mm:ss">
                  <c:v>2.3043981481481481E-2</c:v>
                </c:pt>
                <c:pt idx="43" formatCode="h:mm:ss">
                  <c:v>3.1273148148148147E-2</c:v>
                </c:pt>
                <c:pt idx="44" formatCode="h:mm:ss">
                  <c:v>2.1875000000000002E-2</c:v>
                </c:pt>
                <c:pt idx="45" formatCode="h:mm:ss">
                  <c:v>1.5081018518518516E-2</c:v>
                </c:pt>
                <c:pt idx="46" formatCode="h:mm:ss">
                  <c:v>1.1736111111111109E-2</c:v>
                </c:pt>
                <c:pt idx="47" formatCode="h:mm:ss">
                  <c:v>1.9155092592592592E-2</c:v>
                </c:pt>
                <c:pt idx="48" formatCode="h:mm:ss">
                  <c:v>1.6076388888888887E-2</c:v>
                </c:pt>
                <c:pt idx="49" formatCode="h:mm:ss">
                  <c:v>1.2013888888888888E-2</c:v>
                </c:pt>
                <c:pt idx="50" formatCode="h:mm:ss">
                  <c:v>1.1921296296296298E-2</c:v>
                </c:pt>
                <c:pt idx="51" formatCode="h:mm:ss">
                  <c:v>1.511574074074074E-2</c:v>
                </c:pt>
              </c:numCache>
            </c:numRef>
          </c:val>
          <c:smooth val="1"/>
        </c:ser>
        <c:ser>
          <c:idx val="1"/>
          <c:order val="2"/>
          <c:tx>
            <c:v>2015</c:v>
          </c:tx>
          <c:spPr>
            <a:ln w="12700">
              <a:solidFill>
                <a:srgbClr val="7030A0"/>
              </a:solidFill>
              <a:prstDash val="solid"/>
            </a:ln>
          </c:spPr>
          <c:marker>
            <c:symbol val="diamond"/>
            <c:size val="3"/>
            <c:spPr>
              <a:solidFill>
                <a:srgbClr val="7030A0"/>
              </a:solidFill>
              <a:ln>
                <a:solidFill>
                  <a:srgbClr val="7030A0"/>
                </a:solidFill>
                <a:prstDash val="solid"/>
              </a:ln>
            </c:spPr>
          </c:marker>
          <c:val>
            <c:numRef>
              <c:f>'[Tabelle von Wartezeitenstatistik 2017.xlsm]Diagramm'!$D$3:$D$53</c:f>
              <c:numCache>
                <c:formatCode>mm:ss</c:formatCode>
                <c:ptCount val="51"/>
                <c:pt idx="0">
                  <c:v>0</c:v>
                </c:pt>
                <c:pt idx="1">
                  <c:v>2.4050925925925924E-2</c:v>
                </c:pt>
                <c:pt idx="2">
                  <c:v>2.4166666666666666E-2</c:v>
                </c:pt>
                <c:pt idx="3">
                  <c:v>2.4421296296296292E-2</c:v>
                </c:pt>
                <c:pt idx="4">
                  <c:v>2.476851851851852E-2</c:v>
                </c:pt>
                <c:pt idx="5">
                  <c:v>1.5925925925925927E-2</c:v>
                </c:pt>
                <c:pt idx="6">
                  <c:v>1.3032407407407407E-2</c:v>
                </c:pt>
                <c:pt idx="7">
                  <c:v>1.4768518518518519E-2</c:v>
                </c:pt>
                <c:pt idx="8">
                  <c:v>1.3692129629629629E-2</c:v>
                </c:pt>
                <c:pt idx="9">
                  <c:v>2.0185185185185184E-2</c:v>
                </c:pt>
                <c:pt idx="10">
                  <c:v>9.6412037037037039E-3</c:v>
                </c:pt>
                <c:pt idx="11">
                  <c:v>9.3402777777777772E-3</c:v>
                </c:pt>
                <c:pt idx="12">
                  <c:v>2.0243055555555552E-2</c:v>
                </c:pt>
                <c:pt idx="13">
                  <c:v>3.3483796296296296E-2</c:v>
                </c:pt>
                <c:pt idx="14">
                  <c:v>4.4803240740740741E-2</c:v>
                </c:pt>
                <c:pt idx="15">
                  <c:v>2.3530092592592592E-2</c:v>
                </c:pt>
                <c:pt idx="16">
                  <c:v>2.0173611111111111E-2</c:v>
                </c:pt>
                <c:pt idx="17">
                  <c:v>2.5983796296296297E-2</c:v>
                </c:pt>
                <c:pt idx="18">
                  <c:v>2.8333333333333332E-2</c:v>
                </c:pt>
                <c:pt idx="19">
                  <c:v>2.9108796296296296E-2</c:v>
                </c:pt>
                <c:pt idx="20">
                  <c:v>4.1574074074074076E-2</c:v>
                </c:pt>
                <c:pt idx="21">
                  <c:v>4.3831018518518512E-2</c:v>
                </c:pt>
                <c:pt idx="22">
                  <c:v>4.9004629629629627E-2</c:v>
                </c:pt>
                <c:pt idx="23">
                  <c:v>4.3321759259259261E-2</c:v>
                </c:pt>
                <c:pt idx="24">
                  <c:v>3.6701388888888888E-2</c:v>
                </c:pt>
                <c:pt idx="25">
                  <c:v>3.2754629629629627E-2</c:v>
                </c:pt>
                <c:pt idx="26">
                  <c:v>3.6874999999999998E-2</c:v>
                </c:pt>
                <c:pt idx="27">
                  <c:v>3.3738425925925929E-2</c:v>
                </c:pt>
                <c:pt idx="28">
                  <c:v>2.6331018518518517E-2</c:v>
                </c:pt>
                <c:pt idx="29">
                  <c:v>1.9085648148148147E-2</c:v>
                </c:pt>
                <c:pt idx="30">
                  <c:v>2.5972222222222219E-2</c:v>
                </c:pt>
                <c:pt idx="31">
                  <c:v>3.0555555555555555E-2</c:v>
                </c:pt>
                <c:pt idx="32">
                  <c:v>1.9699074074074074E-2</c:v>
                </c:pt>
                <c:pt idx="33">
                  <c:v>1.8564814814814815E-2</c:v>
                </c:pt>
                <c:pt idx="34">
                  <c:v>1.5231481481481483E-2</c:v>
                </c:pt>
                <c:pt idx="35">
                  <c:v>2.0254629629629629E-2</c:v>
                </c:pt>
                <c:pt idx="36">
                  <c:v>1.3784722222222224E-2</c:v>
                </c:pt>
                <c:pt idx="37">
                  <c:v>2.2928240740740739E-2</c:v>
                </c:pt>
                <c:pt idx="38">
                  <c:v>1.667824074074074E-2</c:v>
                </c:pt>
                <c:pt idx="39">
                  <c:v>1.7916666666666668E-2</c:v>
                </c:pt>
                <c:pt idx="40">
                  <c:v>2.164351851851852E-2</c:v>
                </c:pt>
                <c:pt idx="41">
                  <c:v>1.6435185185185188E-2</c:v>
                </c:pt>
                <c:pt idx="42">
                  <c:v>1.7523148148148149E-2</c:v>
                </c:pt>
                <c:pt idx="43">
                  <c:v>2.1226851851851854E-2</c:v>
                </c:pt>
                <c:pt idx="44">
                  <c:v>2.2129629629629628E-2</c:v>
                </c:pt>
                <c:pt idx="45">
                  <c:v>1.7222222222222222E-2</c:v>
                </c:pt>
                <c:pt idx="46">
                  <c:v>2.0821759259259259E-2</c:v>
                </c:pt>
                <c:pt idx="47">
                  <c:v>1.8032407407407407E-2</c:v>
                </c:pt>
                <c:pt idx="48">
                  <c:v>2.193287037037037E-2</c:v>
                </c:pt>
                <c:pt idx="49">
                  <c:v>2.2662037037037036E-2</c:v>
                </c:pt>
                <c:pt idx="50">
                  <c:v>1.6597222222222222E-2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6592408"/>
        <c:axId val="526592800"/>
      </c:lineChart>
      <c:catAx>
        <c:axId val="5265916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de-DE"/>
                  <a:t>Kalenderwoche</a:t>
                </a:r>
              </a:p>
            </c:rich>
          </c:tx>
          <c:layout>
            <c:manualLayout>
              <c:xMode val="edge"/>
              <c:yMode val="edge"/>
              <c:x val="0.44876369835213897"/>
              <c:y val="0.9322361763603078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52659201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26592016"/>
        <c:scaling>
          <c:orientation val="minMax"/>
          <c:max val="6.5000000000000016E-2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de-DE"/>
                  <a:t>Minuten</a:t>
                </a:r>
              </a:p>
            </c:rich>
          </c:tx>
          <c:layout>
            <c:manualLayout>
              <c:xMode val="edge"/>
              <c:yMode val="edge"/>
              <c:x val="1.8845685526422601E-2"/>
              <c:y val="0.46703367961357772"/>
            </c:manualLayout>
          </c:layout>
          <c:overlay val="0"/>
          <c:spPr>
            <a:noFill/>
            <a:ln w="25400">
              <a:noFill/>
            </a:ln>
          </c:spPr>
        </c:title>
        <c:numFmt formatCode="[h]:mm:ss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526591624"/>
        <c:crosses val="autoZero"/>
        <c:crossBetween val="between"/>
        <c:majorUnit val="3.4722222200000001E-3"/>
      </c:valAx>
      <c:catAx>
        <c:axId val="526592408"/>
        <c:scaling>
          <c:orientation val="minMax"/>
        </c:scaling>
        <c:delete val="1"/>
        <c:axPos val="b"/>
        <c:majorTickMark val="out"/>
        <c:minorTickMark val="none"/>
        <c:tickLblPos val="nextTo"/>
        <c:crossAx val="526592800"/>
        <c:crosses val="autoZero"/>
        <c:auto val="1"/>
        <c:lblAlgn val="ctr"/>
        <c:lblOffset val="100"/>
        <c:noMultiLvlLbl val="0"/>
      </c:catAx>
      <c:valAx>
        <c:axId val="526592800"/>
        <c:scaling>
          <c:orientation val="minMax"/>
        </c:scaling>
        <c:delete val="0"/>
        <c:axPos val="r"/>
        <c:numFmt formatCode="mm:ss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de-DE"/>
          </a:p>
        </c:txPr>
        <c:crossAx val="526592408"/>
        <c:crosses val="max"/>
        <c:crossBetween val="between"/>
      </c:valAx>
      <c:spPr>
        <a:noFill/>
        <a:ln w="12700">
          <a:solidFill>
            <a:schemeClr val="accent6">
              <a:lumMod val="75000"/>
            </a:schemeClr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4.9092007828918288E-2"/>
          <c:y val="0.9191860429211054"/>
          <c:w val="0.67792683990102609"/>
          <c:h val="3.9443481329539676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rgbClr val="FFFFFF"/>
    </a:solidFill>
    <a:ln w="6350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de-DE"/>
              <a:t>Entwicklung der Anrufe absolut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doline!$B$2</c:f>
              <c:strCache>
                <c:ptCount val="1"/>
                <c:pt idx="0">
                  <c:v>eingegangene Anrufe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doline!$A$3:$A$6</c:f>
              <c:strCach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2017*</c:v>
                </c:pt>
              </c:strCache>
            </c:strRef>
          </c:cat>
          <c:val>
            <c:numRef>
              <c:f>doline!$B$3:$B$6</c:f>
              <c:numCache>
                <c:formatCode>#,##0</c:formatCode>
                <c:ptCount val="4"/>
                <c:pt idx="0">
                  <c:v>1277961</c:v>
                </c:pt>
                <c:pt idx="1">
                  <c:v>1039377</c:v>
                </c:pt>
                <c:pt idx="2">
                  <c:v>801234</c:v>
                </c:pt>
                <c:pt idx="3">
                  <c:v>698410</c:v>
                </c:pt>
              </c:numCache>
            </c:numRef>
          </c:val>
        </c:ser>
        <c:ser>
          <c:idx val="1"/>
          <c:order val="1"/>
          <c:tx>
            <c:strRef>
              <c:f>doline!$C$2</c:f>
              <c:strCache>
                <c:ptCount val="1"/>
                <c:pt idx="0">
                  <c:v>angenommene Anrufe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cat>
            <c:strRef>
              <c:f>doline!$A$3:$A$6</c:f>
              <c:strCach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2017*</c:v>
                </c:pt>
              </c:strCache>
            </c:strRef>
          </c:cat>
          <c:val>
            <c:numRef>
              <c:f>doline!$C$3:$C$6</c:f>
              <c:numCache>
                <c:formatCode>#,##0</c:formatCode>
                <c:ptCount val="4"/>
                <c:pt idx="0">
                  <c:v>589598</c:v>
                </c:pt>
                <c:pt idx="1">
                  <c:v>510248</c:v>
                </c:pt>
                <c:pt idx="2">
                  <c:v>582663</c:v>
                </c:pt>
                <c:pt idx="3">
                  <c:v>580037</c:v>
                </c:pt>
              </c:numCache>
            </c:numRef>
          </c:val>
        </c:ser>
        <c:ser>
          <c:idx val="2"/>
          <c:order val="2"/>
          <c:tx>
            <c:strRef>
              <c:f>doline!$D$2</c:f>
              <c:strCache>
                <c:ptCount val="1"/>
                <c:pt idx="0">
                  <c:v>nicht angenommene Anrufe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cat>
            <c:strRef>
              <c:f>doline!$A$3:$A$6</c:f>
              <c:strCach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2017*</c:v>
                </c:pt>
              </c:strCache>
            </c:strRef>
          </c:cat>
          <c:val>
            <c:numRef>
              <c:f>doline!$D$3:$D$6</c:f>
              <c:numCache>
                <c:formatCode>#,##0</c:formatCode>
                <c:ptCount val="4"/>
                <c:pt idx="0">
                  <c:v>688363</c:v>
                </c:pt>
                <c:pt idx="1">
                  <c:v>529129</c:v>
                </c:pt>
                <c:pt idx="2">
                  <c:v>218571</c:v>
                </c:pt>
                <c:pt idx="3">
                  <c:v>118323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6593584"/>
        <c:axId val="526593976"/>
      </c:barChart>
      <c:catAx>
        <c:axId val="526593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de-DE"/>
          </a:p>
        </c:txPr>
        <c:crossAx val="526593976"/>
        <c:crosses val="autoZero"/>
        <c:auto val="1"/>
        <c:lblAlgn val="ctr"/>
        <c:lblOffset val="100"/>
        <c:noMultiLvlLbl val="0"/>
      </c:catAx>
      <c:valAx>
        <c:axId val="526593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de-DE"/>
          </a:p>
        </c:txPr>
        <c:crossAx val="526593584"/>
        <c:crosses val="autoZero"/>
        <c:crossBetween val="between"/>
      </c:valAx>
      <c:spPr>
        <a:solidFill>
          <a:schemeClr val="tx2"/>
        </a:solidFill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chemeClr val="tx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de-DE"/>
              <a:t>Entwicklung der Anrufe prozentual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doline!$B$8</c:f>
              <c:strCache>
                <c:ptCount val="1"/>
                <c:pt idx="0">
                  <c:v>eingegangene Anrufe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doline!$A$9:$A$12</c:f>
              <c:strCach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2017*</c:v>
                </c:pt>
              </c:strCache>
            </c:strRef>
          </c:cat>
          <c:val>
            <c:numRef>
              <c:f>doline!$B$9:$B$12</c:f>
              <c:numCache>
                <c:formatCode>General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</c:numCache>
            </c:numRef>
          </c:val>
        </c:ser>
        <c:ser>
          <c:idx val="1"/>
          <c:order val="1"/>
          <c:tx>
            <c:strRef>
              <c:f>doline!$C$8</c:f>
              <c:strCache>
                <c:ptCount val="1"/>
                <c:pt idx="0">
                  <c:v>angenommene Anrufe 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cat>
            <c:strRef>
              <c:f>doline!$A$9:$A$12</c:f>
              <c:strCach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2017*</c:v>
                </c:pt>
              </c:strCache>
            </c:strRef>
          </c:cat>
          <c:val>
            <c:numRef>
              <c:f>doline!$C$9:$C$12</c:f>
              <c:numCache>
                <c:formatCode>General</c:formatCode>
                <c:ptCount val="4"/>
                <c:pt idx="0">
                  <c:v>46</c:v>
                </c:pt>
                <c:pt idx="1">
                  <c:v>49</c:v>
                </c:pt>
                <c:pt idx="2">
                  <c:v>73</c:v>
                </c:pt>
                <c:pt idx="3" formatCode="0">
                  <c:v>83</c:v>
                </c:pt>
              </c:numCache>
            </c:numRef>
          </c:val>
        </c:ser>
        <c:ser>
          <c:idx val="2"/>
          <c:order val="2"/>
          <c:tx>
            <c:strRef>
              <c:f>doline!$D$8</c:f>
              <c:strCache>
                <c:ptCount val="1"/>
                <c:pt idx="0">
                  <c:v>in SL angenommene Anrufe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cat>
            <c:strRef>
              <c:f>doline!$A$9:$A$12</c:f>
              <c:strCach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2017*</c:v>
                </c:pt>
              </c:strCache>
            </c:strRef>
          </c:cat>
          <c:val>
            <c:numRef>
              <c:f>doline!$D$9:$D$12</c:f>
              <c:numCache>
                <c:formatCode>General</c:formatCode>
                <c:ptCount val="4"/>
                <c:pt idx="0">
                  <c:v>18</c:v>
                </c:pt>
                <c:pt idx="1">
                  <c:v>21</c:v>
                </c:pt>
                <c:pt idx="2">
                  <c:v>44</c:v>
                </c:pt>
                <c:pt idx="3" formatCode="0">
                  <c:v>65.5</c:v>
                </c:pt>
              </c:numCache>
            </c:numRef>
          </c:val>
        </c:ser>
        <c:ser>
          <c:idx val="3"/>
          <c:order val="3"/>
          <c:tx>
            <c:strRef>
              <c:f>doline!$E$8</c:f>
              <c:strCache>
                <c:ptCount val="1"/>
                <c:pt idx="0">
                  <c:v>nicht angenommene Anrufe</c:v>
                </c:pt>
              </c:strCache>
            </c:strRef>
          </c:tx>
          <c:spPr>
            <a:solidFill>
              <a:srgbClr val="8064A2"/>
            </a:solidFill>
            <a:ln w="25400">
              <a:noFill/>
            </a:ln>
          </c:spPr>
          <c:invertIfNegative val="0"/>
          <c:cat>
            <c:strRef>
              <c:f>doline!$A$9:$A$12</c:f>
              <c:strCach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2017*</c:v>
                </c:pt>
              </c:strCache>
            </c:strRef>
          </c:cat>
          <c:val>
            <c:numRef>
              <c:f>doline!$E$9:$E$12</c:f>
              <c:numCache>
                <c:formatCode>General</c:formatCode>
                <c:ptCount val="4"/>
                <c:pt idx="0">
                  <c:v>54</c:v>
                </c:pt>
                <c:pt idx="1">
                  <c:v>51</c:v>
                </c:pt>
                <c:pt idx="2">
                  <c:v>27</c:v>
                </c:pt>
                <c:pt idx="3" formatCode="0">
                  <c:v>16.583333333333332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6594760"/>
        <c:axId val="526595152"/>
      </c:barChart>
      <c:catAx>
        <c:axId val="526594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de-DE"/>
          </a:p>
        </c:txPr>
        <c:crossAx val="526595152"/>
        <c:crosses val="autoZero"/>
        <c:auto val="1"/>
        <c:lblAlgn val="ctr"/>
        <c:lblOffset val="100"/>
        <c:noMultiLvlLbl val="0"/>
      </c:catAx>
      <c:valAx>
        <c:axId val="52659515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de-DE"/>
          </a:p>
        </c:txPr>
        <c:crossAx val="526594760"/>
        <c:crosses val="autoZero"/>
        <c:crossBetween val="between"/>
      </c:valAx>
      <c:spPr>
        <a:solidFill>
          <a:srgbClr val="DDDDDD"/>
        </a:solidFill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chemeClr val="tx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de-D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9798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655" y="4718731"/>
            <a:ext cx="4980366" cy="41792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6" tIns="44450" rIns="90486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3763" y="868363"/>
            <a:ext cx="5016500" cy="34750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936091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dirty="0" smtClean="0">
                <a:latin typeface="Arial" panose="020B0604020202020204" pitchFamily="34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218078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  <a:p>
            <a:r>
              <a:rPr lang="de-DE" altLang="de-DE" b="1" dirty="0" err="1" smtClean="0">
                <a:latin typeface="Arial" panose="020B0604020202020204" pitchFamily="34" charset="0"/>
              </a:rPr>
              <a:t>Voraussichtl</a:t>
            </a:r>
            <a:r>
              <a:rPr lang="de-DE" altLang="de-DE" b="1" dirty="0" smtClean="0">
                <a:latin typeface="Arial" panose="020B0604020202020204" pitchFamily="34" charset="0"/>
              </a:rPr>
              <a:t>.</a:t>
            </a:r>
            <a:r>
              <a:rPr lang="de-DE" altLang="de-DE" b="1" baseline="0" dirty="0" smtClean="0">
                <a:latin typeface="Arial" panose="020B0604020202020204" pitchFamily="34" charset="0"/>
              </a:rPr>
              <a:t> Ist 2017 entspricht der Prognose zum Jahresende (inkl. beider Wahlen)</a:t>
            </a:r>
          </a:p>
          <a:p>
            <a:endParaRPr lang="de-DE" altLang="de-DE" b="1" baseline="0" dirty="0" smtClean="0">
              <a:latin typeface="Arial" panose="020B0604020202020204" pitchFamily="34" charset="0"/>
            </a:endParaRPr>
          </a:p>
          <a:p>
            <a:endParaRPr lang="de-DE" altLang="de-DE" b="1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251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ohne Wahlen</a:t>
            </a:r>
            <a:r>
              <a:rPr lang="de-DE" dirty="0" smtClean="0"/>
              <a:t> </a:t>
            </a:r>
          </a:p>
          <a:p>
            <a:endParaRPr lang="de-DE" sz="1200" b="1" i="0" u="none" strike="noStrike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de-DE" sz="1200" b="1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Ergebniskonten</a:t>
            </a:r>
            <a:r>
              <a:rPr lang="de-DE" dirty="0" smtClean="0"/>
              <a:t> 	</a:t>
            </a:r>
            <a:r>
              <a:rPr lang="de-DE" sz="1200" b="1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Planwerte 2018</a:t>
            </a:r>
            <a:r>
              <a:rPr lang="de-DE" dirty="0" smtClean="0"/>
              <a:t> 	</a:t>
            </a:r>
            <a:r>
              <a:rPr lang="de-DE" sz="1200" b="1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Planwerte 2019</a:t>
            </a:r>
            <a:r>
              <a:rPr lang="de-DE" dirty="0" smtClean="0"/>
              <a:t> 	</a:t>
            </a:r>
            <a:r>
              <a:rPr lang="de-DE" sz="1200" b="1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Planwerte 2020</a:t>
            </a:r>
            <a:r>
              <a:rPr lang="de-DE" dirty="0" smtClean="0"/>
              <a:t> 	</a:t>
            </a:r>
            <a:r>
              <a:rPr lang="de-DE" sz="1200" b="1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Planwerte 2021</a:t>
            </a:r>
            <a:r>
              <a:rPr lang="de-DE" dirty="0" smtClean="0"/>
              <a:t> </a:t>
            </a:r>
          </a:p>
          <a:p>
            <a:r>
              <a:rPr lang="de-DE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Erträge		</a:t>
            </a:r>
            <a:r>
              <a:rPr lang="de-DE" dirty="0" smtClean="0"/>
              <a:t> </a:t>
            </a:r>
            <a:r>
              <a:rPr lang="de-DE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-10,71</a:t>
            </a:r>
            <a:r>
              <a:rPr lang="de-DE" dirty="0" smtClean="0"/>
              <a:t> 		</a:t>
            </a:r>
            <a:r>
              <a:rPr lang="de-DE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-10,71</a:t>
            </a:r>
            <a:r>
              <a:rPr lang="de-DE" dirty="0" smtClean="0"/>
              <a:t> 		</a:t>
            </a:r>
            <a:r>
              <a:rPr lang="de-DE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-10,71</a:t>
            </a:r>
            <a:r>
              <a:rPr lang="de-DE" dirty="0" smtClean="0"/>
              <a:t> 		</a:t>
            </a:r>
            <a:r>
              <a:rPr lang="de-DE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-10,71</a:t>
            </a:r>
            <a:r>
              <a:rPr lang="de-DE" dirty="0" smtClean="0"/>
              <a:t> </a:t>
            </a:r>
          </a:p>
          <a:p>
            <a:r>
              <a:rPr lang="de-DE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Aufwand</a:t>
            </a:r>
            <a:r>
              <a:rPr lang="de-DE" dirty="0" smtClean="0"/>
              <a:t> 		</a:t>
            </a:r>
            <a:r>
              <a:rPr lang="de-DE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20,49</a:t>
            </a:r>
            <a:r>
              <a:rPr lang="de-DE" dirty="0" smtClean="0"/>
              <a:t> 		</a:t>
            </a:r>
            <a:r>
              <a:rPr lang="de-DE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20,66		</a:t>
            </a:r>
            <a:r>
              <a:rPr lang="de-DE" dirty="0" smtClean="0"/>
              <a:t> </a:t>
            </a:r>
            <a:r>
              <a:rPr lang="de-DE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20,78</a:t>
            </a:r>
            <a:r>
              <a:rPr lang="de-DE" dirty="0" smtClean="0"/>
              <a:t> 		</a:t>
            </a:r>
            <a:r>
              <a:rPr lang="de-DE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20,11</a:t>
            </a:r>
            <a:r>
              <a:rPr lang="de-DE" dirty="0" smtClean="0"/>
              <a:t> </a:t>
            </a:r>
            <a:r>
              <a:rPr lang="de-DE" sz="1200" b="0" i="1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    </a:t>
            </a:r>
          </a:p>
          <a:p>
            <a:r>
              <a:rPr lang="de-DE" sz="1200" b="0" i="1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Personalaufwand</a:t>
            </a:r>
            <a:r>
              <a:rPr lang="de-DE" dirty="0" smtClean="0"/>
              <a:t> 	</a:t>
            </a:r>
            <a:r>
              <a:rPr lang="de-DE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16,92</a:t>
            </a:r>
            <a:r>
              <a:rPr lang="de-DE" dirty="0" smtClean="0"/>
              <a:t> 		</a:t>
            </a:r>
            <a:r>
              <a:rPr lang="de-DE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17,09</a:t>
            </a:r>
            <a:r>
              <a:rPr lang="de-DE" dirty="0" smtClean="0"/>
              <a:t> 		</a:t>
            </a:r>
            <a:r>
              <a:rPr lang="de-DE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17,21</a:t>
            </a:r>
            <a:r>
              <a:rPr lang="de-DE" dirty="0" smtClean="0"/>
              <a:t> 		</a:t>
            </a:r>
            <a:r>
              <a:rPr lang="de-DE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16,55</a:t>
            </a:r>
            <a:r>
              <a:rPr lang="de-DE" dirty="0" smtClean="0"/>
              <a:t> </a:t>
            </a:r>
            <a:r>
              <a:rPr lang="de-DE" sz="1200" b="0" i="1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    </a:t>
            </a:r>
          </a:p>
          <a:p>
            <a:r>
              <a:rPr lang="de-DE" sz="1200" b="0" i="1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Sachaufwand</a:t>
            </a:r>
            <a:r>
              <a:rPr lang="de-DE" dirty="0" smtClean="0"/>
              <a:t> 		</a:t>
            </a:r>
            <a:r>
              <a:rPr lang="de-DE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3,57</a:t>
            </a:r>
            <a:r>
              <a:rPr lang="de-DE" dirty="0" smtClean="0"/>
              <a:t> 		</a:t>
            </a:r>
            <a:r>
              <a:rPr lang="de-DE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3,57</a:t>
            </a:r>
            <a:r>
              <a:rPr lang="de-DE" dirty="0" smtClean="0"/>
              <a:t> 		</a:t>
            </a:r>
            <a:r>
              <a:rPr lang="de-DE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3,57</a:t>
            </a:r>
            <a:r>
              <a:rPr lang="de-DE" dirty="0" smtClean="0"/>
              <a:t> 		</a:t>
            </a:r>
            <a:r>
              <a:rPr lang="de-DE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3,57</a:t>
            </a:r>
            <a:r>
              <a:rPr lang="de-DE" dirty="0" smtClean="0"/>
              <a:t> </a:t>
            </a:r>
          </a:p>
          <a:p>
            <a:r>
              <a:rPr lang="de-DE" sz="1200" b="1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Zuschuss FB 33</a:t>
            </a:r>
            <a:r>
              <a:rPr lang="de-DE" dirty="0" smtClean="0"/>
              <a:t> 	</a:t>
            </a:r>
            <a:r>
              <a:rPr lang="de-DE" sz="1200" b="1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9,78 		9,95 		10,07 		9,41 </a:t>
            </a:r>
            <a:endParaRPr lang="de-DE" altLang="de-DE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4293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47" indent="-171447">
              <a:buFont typeface="Arial" panose="020B0604020202020204" pitchFamily="34" charset="0"/>
              <a:buChar char="♦"/>
              <a:defRPr/>
            </a:pPr>
            <a:endParaRPr lang="de-DE" altLang="de-DE" baseline="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297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izenplatzhalt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710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izenplatzhalt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9778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/>
            <a:r>
              <a:rPr lang="de-DE" altLang="de-DE" dirty="0" err="1" smtClean="0">
                <a:latin typeface="Arial" panose="020B0604020202020204" pitchFamily="34" charset="0"/>
              </a:rPr>
              <a:t>BezVerwSt</a:t>
            </a:r>
            <a:r>
              <a:rPr lang="de-DE" altLang="de-DE" dirty="0" smtClean="0">
                <a:latin typeface="Arial" panose="020B0604020202020204" pitchFamily="34" charset="0"/>
              </a:rPr>
              <a:t> </a:t>
            </a:r>
            <a:r>
              <a:rPr lang="de-DE" altLang="de-DE" dirty="0" err="1" smtClean="0">
                <a:latin typeface="Arial" panose="020B0604020202020204" pitchFamily="34" charset="0"/>
              </a:rPr>
              <a:t>Brackel</a:t>
            </a:r>
            <a:r>
              <a:rPr lang="de-DE" altLang="de-DE" dirty="0" smtClean="0">
                <a:latin typeface="Arial" panose="020B0604020202020204" pitchFamily="34" charset="0"/>
              </a:rPr>
              <a:t>, </a:t>
            </a:r>
            <a:r>
              <a:rPr lang="de-DE" altLang="de-DE" dirty="0" err="1" smtClean="0">
                <a:latin typeface="Arial" panose="020B0604020202020204" pitchFamily="34" charset="0"/>
              </a:rPr>
              <a:t>Huckarde</a:t>
            </a:r>
            <a:r>
              <a:rPr lang="de-DE" altLang="de-DE" dirty="0" smtClean="0">
                <a:latin typeface="Arial" panose="020B0604020202020204" pitchFamily="34" charset="0"/>
              </a:rPr>
              <a:t> und </a:t>
            </a:r>
            <a:r>
              <a:rPr lang="de-DE" altLang="de-DE" dirty="0" err="1" smtClean="0">
                <a:latin typeface="Arial" panose="020B0604020202020204" pitchFamily="34" charset="0"/>
              </a:rPr>
              <a:t>Mengede</a:t>
            </a:r>
            <a:r>
              <a:rPr lang="de-DE" altLang="de-DE" dirty="0" smtClean="0">
                <a:latin typeface="Arial" panose="020B0604020202020204" pitchFamily="34" charset="0"/>
              </a:rPr>
              <a:t> ggf. noch in 2017</a:t>
            </a:r>
          </a:p>
          <a:p>
            <a:pPr lvl="1"/>
            <a:endParaRPr lang="de-DE" altLang="de-DE" dirty="0" smtClean="0">
              <a:latin typeface="Arial" panose="020B0604020202020204" pitchFamily="34" charset="0"/>
            </a:endParaRPr>
          </a:p>
          <a:p>
            <a:pPr lvl="1"/>
            <a:r>
              <a:rPr lang="de-DE" altLang="de-DE" dirty="0" err="1" smtClean="0">
                <a:latin typeface="Arial" panose="020B0604020202020204" pitchFamily="34" charset="0"/>
              </a:rPr>
              <a:t>BezVerwSt</a:t>
            </a:r>
            <a:r>
              <a:rPr lang="de-DE" altLang="de-DE" baseline="0" dirty="0" smtClean="0">
                <a:latin typeface="Arial" panose="020B0604020202020204" pitchFamily="34" charset="0"/>
              </a:rPr>
              <a:t> </a:t>
            </a:r>
            <a:r>
              <a:rPr lang="de-DE" altLang="de-DE" baseline="0" dirty="0" err="1" smtClean="0">
                <a:latin typeface="Arial" panose="020B0604020202020204" pitchFamily="34" charset="0"/>
              </a:rPr>
              <a:t>Aplerbeck</a:t>
            </a:r>
            <a:r>
              <a:rPr lang="de-DE" altLang="de-DE" baseline="0" dirty="0" smtClean="0">
                <a:latin typeface="Arial" panose="020B0604020202020204" pitchFamily="34" charset="0"/>
              </a:rPr>
              <a:t>, </a:t>
            </a:r>
            <a:r>
              <a:rPr lang="de-DE" altLang="de-DE" baseline="0" dirty="0" err="1" smtClean="0">
                <a:latin typeface="Arial" panose="020B0604020202020204" pitchFamily="34" charset="0"/>
              </a:rPr>
              <a:t>Eving</a:t>
            </a:r>
            <a:r>
              <a:rPr lang="de-DE" altLang="de-DE" baseline="0" dirty="0" smtClean="0">
                <a:latin typeface="Arial" panose="020B0604020202020204" pitchFamily="34" charset="0"/>
              </a:rPr>
              <a:t>, </a:t>
            </a:r>
            <a:r>
              <a:rPr lang="de-DE" altLang="de-DE" baseline="0" dirty="0" err="1" smtClean="0">
                <a:latin typeface="Arial" panose="020B0604020202020204" pitchFamily="34" charset="0"/>
              </a:rPr>
              <a:t>Hombruch</a:t>
            </a:r>
            <a:r>
              <a:rPr lang="de-DE" altLang="de-DE" baseline="0" dirty="0" smtClean="0">
                <a:latin typeface="Arial" panose="020B0604020202020204" pitchFamily="34" charset="0"/>
              </a:rPr>
              <a:t> und Scharnhorst in 2018</a:t>
            </a:r>
          </a:p>
          <a:p>
            <a:pPr lvl="1"/>
            <a:endParaRPr lang="de-DE" altLang="de-DE" baseline="0" dirty="0" smtClean="0">
              <a:latin typeface="Arial" panose="020B0604020202020204" pitchFamily="34" charset="0"/>
            </a:endParaRPr>
          </a:p>
          <a:p>
            <a:pPr lvl="1"/>
            <a:r>
              <a:rPr lang="de-DE" altLang="de-DE" baseline="0" dirty="0" smtClean="0">
                <a:latin typeface="Arial" panose="020B0604020202020204" pitchFamily="34" charset="0"/>
              </a:rPr>
              <a:t>Anbindung des Fachverfahrens FSW an das Gebührenkassenverfahren und das SAP-Buchführungsverfahren (Machbarkeitsstudie)</a:t>
            </a:r>
          </a:p>
          <a:p>
            <a:pPr lvl="1"/>
            <a:endParaRPr lang="de-DE" altLang="de-DE" baseline="0" dirty="0" smtClean="0">
              <a:latin typeface="Arial" panose="020B0604020202020204" pitchFamily="34" charset="0"/>
            </a:endParaRPr>
          </a:p>
          <a:p>
            <a:pPr lvl="1"/>
            <a:r>
              <a:rPr lang="de-DE" altLang="de-DE" dirty="0" smtClean="0">
                <a:latin typeface="Arial" panose="020B0604020202020204" pitchFamily="34" charset="0"/>
              </a:rPr>
              <a:t>MPA = </a:t>
            </a:r>
            <a:r>
              <a:rPr lang="de-DE" altLang="de-DE" smtClean="0">
                <a:latin typeface="Arial" panose="020B0604020202020204" pitchFamily="34" charset="0"/>
              </a:rPr>
              <a:t>MultiPay</a:t>
            </a:r>
            <a:endParaRPr lang="de-DE" altLang="de-DE" dirty="0" smtClean="0">
              <a:latin typeface="Arial" panose="020B0604020202020204" pitchFamily="34" charset="0"/>
            </a:endParaRPr>
          </a:p>
          <a:p>
            <a:pPr lvl="1"/>
            <a:endParaRPr lang="de-DE" altLang="de-DE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004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izenplatzhalt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194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gradFill rotWithShape="0">
          <a:gsLst>
            <a:gs pos="0">
              <a:srgbClr val="FFFFFF"/>
            </a:gs>
            <a:gs pos="100000">
              <a:srgbClr val="D4D4D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OPCFRU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7550" y="228600"/>
            <a:ext cx="1397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326598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Seite </a:t>
            </a:r>
            <a:fld id="{E9179BD1-9578-498C-BF26-AB765C328D5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EFBBA-D4A1-49B5-A2BF-DC61160C072C}" type="datetime3">
              <a:rPr lang="de-DE"/>
              <a:pPr>
                <a:defRPr/>
              </a:pPr>
              <a:t>09/11/17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3109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53288" y="0"/>
            <a:ext cx="2290762" cy="6096000"/>
          </a:xfrm>
        </p:spPr>
        <p:txBody>
          <a:bodyPr vert="eaVert"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81000" y="0"/>
            <a:ext cx="6719888" cy="6096000"/>
          </a:xfrm>
        </p:spPr>
        <p:txBody>
          <a:bodyPr vert="eaVert"/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Seite </a:t>
            </a:r>
            <a:fld id="{05612A99-7C9B-4480-8C45-339E1B89AA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EA841-519E-439A-BEED-D97B70AD77B4}" type="datetime3">
              <a:rPr lang="de-DE"/>
              <a:pPr>
                <a:defRPr/>
              </a:pPr>
              <a:t>09/11/17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1504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0"/>
            <a:ext cx="7594600" cy="685800"/>
          </a:xfrm>
        </p:spPr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381000" y="838200"/>
            <a:ext cx="4505325" cy="5257800"/>
          </a:xfrm>
        </p:spPr>
        <p:txBody>
          <a:bodyPr/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8725" y="838200"/>
            <a:ext cx="4505325" cy="5257800"/>
          </a:xfrm>
        </p:spPr>
        <p:txBody>
          <a:bodyPr/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Seite </a:t>
            </a:r>
            <a:fld id="{46AD98DA-88C1-40B2-89B4-474246676EA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0E6E2-CA82-46DD-8CE1-9CD9C2C550ED}" type="datetime3">
              <a:rPr lang="de-DE"/>
              <a:pPr>
                <a:defRPr/>
              </a:pPr>
              <a:t>09/11/17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3095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0"/>
            <a:ext cx="7594600" cy="685800"/>
          </a:xfrm>
        </p:spPr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381000" y="838200"/>
            <a:ext cx="9163050" cy="5257800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Seite </a:t>
            </a:r>
            <a:fld id="{3A5149D4-6704-4888-9558-B1573B11106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B2C07-52FE-4916-BB3B-76267F052658}" type="datetime3">
              <a:rPr lang="de-DE"/>
              <a:pPr>
                <a:defRPr/>
              </a:pPr>
              <a:t>09/11/17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1652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Seite </a:t>
            </a:r>
            <a:fld id="{0C13FFE5-1165-4A08-B8A4-2C8F4D1165E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558F2-46C7-41BE-A8E4-BB086B73B711}" type="datetime3">
              <a:rPr lang="de-DE"/>
              <a:pPr>
                <a:defRPr/>
              </a:pPr>
              <a:t>09/11/17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8381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Textmasterformate durch Klicken bearbeiten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Seite </a:t>
            </a:r>
            <a:fld id="{B2472AD7-5901-4013-BFB9-2AB6D761143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EA0A5-A55C-46AC-83E4-7A37CFF20CCD}" type="datetime3">
              <a:rPr lang="de-DE"/>
              <a:pPr>
                <a:defRPr/>
              </a:pPr>
              <a:t>09/11/17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6068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81000" y="838200"/>
            <a:ext cx="4505325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8725" y="838200"/>
            <a:ext cx="4505325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Seite </a:t>
            </a:r>
            <a:fld id="{71ABAFB3-03FB-4F68-91E1-3C16EFC140D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BB4A8-0D54-4E75-8DF7-D13165B49AD3}" type="datetime3">
              <a:rPr lang="de-DE"/>
              <a:pPr>
                <a:defRPr/>
              </a:pPr>
              <a:t>09/11/17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4212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Seite </a:t>
            </a:r>
            <a:fld id="{C4C9FD3F-DB76-4301-84EE-5653956A37D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3A217-6A54-4294-884D-D944AA92A7CF}" type="datetime3">
              <a:rPr lang="de-DE"/>
              <a:pPr>
                <a:defRPr/>
              </a:pPr>
              <a:t>09/11/17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4472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Seite </a:t>
            </a:r>
            <a:fld id="{BB2D67B5-9363-4C2E-8D01-6B151A527D9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96C1E-72B9-4396-9D1F-CEBDB724A1D7}" type="datetime3">
              <a:rPr lang="de-DE"/>
              <a:pPr>
                <a:defRPr/>
              </a:pPr>
              <a:t>09/11/17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416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Seite </a:t>
            </a:r>
            <a:fld id="{8434C1EC-5501-4870-B65B-AE2FA345672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8480-9148-4A72-9F7E-2857F498E02F}" type="datetime3">
              <a:rPr lang="de-DE"/>
              <a:pPr>
                <a:defRPr/>
              </a:pPr>
              <a:t>09/11/17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5168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Textmasterformate durch Klicken bearbeiten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Seite </a:t>
            </a:r>
            <a:fld id="{B075088B-18A3-47CB-8FB7-3EB2FEEDDE5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A92D7-A48F-432B-A7B8-972EF75DE830}" type="datetime3">
              <a:rPr lang="de-DE"/>
              <a:pPr>
                <a:defRPr/>
              </a:pPr>
              <a:t>09/11/17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6104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Textmasterformate durch Klicken bearbeiten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Seite </a:t>
            </a:r>
            <a:fld id="{FA8F99BC-E298-49F6-9832-8E6B7BF67D6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5E479-E031-49AC-B86C-80F31152EE70}" type="datetime3">
              <a:rPr lang="de-DE"/>
              <a:pPr>
                <a:defRPr/>
              </a:pPr>
              <a:t>09/11/17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7249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rgbClr val="D7D7D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838200"/>
            <a:ext cx="916305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Erste Ebene </a:t>
            </a:r>
            <a:br>
              <a:rPr lang="en-US" altLang="de-DE" smtClean="0"/>
            </a:br>
            <a:r>
              <a:rPr lang="en-US" altLang="de-DE" smtClean="0"/>
              <a:t>- Zweite Ebene</a:t>
            </a:r>
          </a:p>
          <a:p>
            <a:pPr lvl="2"/>
            <a:r>
              <a:rPr lang="en-US" altLang="de-DE" smtClean="0"/>
              <a:t>Dritte Ebene</a:t>
            </a:r>
          </a:p>
          <a:p>
            <a:pPr lvl="3"/>
            <a:r>
              <a:rPr lang="en-US" altLang="de-DE" smtClean="0"/>
              <a:t>Vierte Ebene</a:t>
            </a:r>
          </a:p>
          <a:p>
            <a:pPr lvl="4"/>
            <a:r>
              <a:rPr lang="en-US" altLang="de-DE" smtClean="0"/>
              <a:t>Fünfte Ebene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906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de-DE" altLang="de-DE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65100" y="152400"/>
            <a:ext cx="4953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de-DE" altLang="de-DE" smtClean="0"/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1320800" y="4495800"/>
            <a:ext cx="1981200" cy="685800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de-DE" altLang="de-DE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594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Überschrift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381000" y="762000"/>
            <a:ext cx="9163050" cy="0"/>
          </a:xfrm>
          <a:prstGeom prst="line">
            <a:avLst/>
          </a:prstGeom>
          <a:noFill/>
          <a:ln w="28575" cap="sq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553200"/>
            <a:ext cx="9163050" cy="0"/>
          </a:xfrm>
          <a:prstGeom prst="line">
            <a:avLst/>
          </a:prstGeom>
          <a:noFill/>
          <a:ln w="28575" cap="sq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373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39200" y="6629400"/>
            <a:ext cx="838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de-DE" altLang="de-DE"/>
              <a:t>Seite </a:t>
            </a:r>
            <a:fld id="{D8113732-CEC4-4AEE-B864-CFBB8D42DA4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7373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53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8A68F88-428F-4272-82B4-8418515B9850}" type="datetime3">
              <a:rPr lang="de-DE"/>
              <a:pPr>
                <a:defRPr/>
              </a:pPr>
              <a:t>09/11/17</a:t>
            </a:fld>
            <a:endParaRPr lang="de-DE"/>
          </a:p>
        </p:txBody>
      </p:sp>
      <p:pic>
        <p:nvPicPr>
          <p:cNvPr id="1035" name="Picture 1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228600"/>
            <a:ext cx="914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75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</p:sldLayoutIdLst>
  <p:transition/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bg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bg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bg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bg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bg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bg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bg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bg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liennummernplatzhalt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de-DE" altLang="de-DE" sz="1200" smtClean="0"/>
              <a:t>Seite </a:t>
            </a:r>
            <a:fld id="{C73A4B25-A172-4665-8FA9-2C11198CEAB7}" type="slidenum">
              <a:rPr kumimoji="0" lang="de-DE" altLang="de-DE" sz="12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kumimoji="0" lang="de-DE" altLang="de-DE" sz="1200" smtClean="0"/>
          </a:p>
        </p:txBody>
      </p:sp>
      <p:sp>
        <p:nvSpPr>
          <p:cNvPr id="4099" name="Datumsplatzhalter 3"/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de-DE" altLang="de-DE" sz="1200" smtClean="0">
              <a:cs typeface="Arial" panose="020B0604020202020204" pitchFamily="34" charset="0"/>
            </a:endParaRPr>
          </a:p>
        </p:txBody>
      </p:sp>
      <p:sp>
        <p:nvSpPr>
          <p:cNvPr id="313351" name="Text Box 7"/>
          <p:cNvSpPr txBox="1">
            <a:spLocks noChangeArrowheads="1"/>
          </p:cNvSpPr>
          <p:nvPr/>
        </p:nvSpPr>
        <p:spPr bwMode="auto">
          <a:xfrm>
            <a:off x="3348038" y="2916238"/>
            <a:ext cx="5238935" cy="1815882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de-DE" altLang="de-DE" sz="3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Budget der Bürgerdienste</a:t>
            </a:r>
          </a:p>
          <a:p>
            <a:pPr>
              <a:defRPr/>
            </a:pPr>
            <a:endParaRPr lang="de-DE" altLang="de-DE" sz="3200" b="1" dirty="0" smtClean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de-DE" altLang="de-DE" dirty="0">
                <a:solidFill>
                  <a:schemeClr val="bg2"/>
                </a:solidFill>
              </a:rPr>
              <a:t>zur Sitzung </a:t>
            </a:r>
            <a:r>
              <a:rPr lang="de-DE" altLang="de-DE" dirty="0" smtClean="0">
                <a:solidFill>
                  <a:schemeClr val="bg2"/>
                </a:solidFill>
              </a:rPr>
              <a:t>des</a:t>
            </a:r>
            <a:endParaRPr lang="de-DE" altLang="de-DE" dirty="0">
              <a:solidFill>
                <a:schemeClr val="bg2"/>
              </a:solidFill>
            </a:endParaRPr>
          </a:p>
          <a:p>
            <a:pPr>
              <a:defRPr/>
            </a:pPr>
            <a:r>
              <a:rPr lang="de-DE" altLang="de-DE" dirty="0" err="1" smtClean="0">
                <a:solidFill>
                  <a:schemeClr val="bg2"/>
                </a:solidFill>
              </a:rPr>
              <a:t>ABöAB</a:t>
            </a:r>
            <a:r>
              <a:rPr lang="de-DE" altLang="de-DE" dirty="0" smtClean="0">
                <a:solidFill>
                  <a:schemeClr val="bg2"/>
                </a:solidFill>
              </a:rPr>
              <a:t> </a:t>
            </a:r>
            <a:r>
              <a:rPr lang="de-DE" altLang="de-DE" b="1" dirty="0">
                <a:solidFill>
                  <a:schemeClr val="bg2"/>
                </a:solidFill>
              </a:rPr>
              <a:t>am </a:t>
            </a:r>
            <a:r>
              <a:rPr lang="de-DE" altLang="de-DE" b="1" dirty="0" smtClean="0">
                <a:solidFill>
                  <a:schemeClr val="bg2"/>
                </a:solidFill>
              </a:rPr>
              <a:t>14.11.2017</a:t>
            </a:r>
            <a:endParaRPr lang="de-DE" altLang="de-DE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liennummernplatzhalt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de-DE" altLang="de-DE" sz="1200" smtClean="0"/>
              <a:t>Seite </a:t>
            </a:r>
            <a:fld id="{E63A1CCA-CC08-40B9-A267-D6B895DF8B94}" type="slidenum">
              <a:rPr kumimoji="0" lang="de-DE" altLang="de-DE" sz="12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kumimoji="0" lang="de-DE" altLang="de-DE" sz="1200" smtClean="0"/>
          </a:p>
        </p:txBody>
      </p:sp>
      <p:sp>
        <p:nvSpPr>
          <p:cNvPr id="6147" name="Datumsplatzhalter 5"/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de-DE" altLang="de-DE" sz="1200" smtClean="0">
              <a:cs typeface="Arial" panose="020B0604020202020204" pitchFamily="34" charset="0"/>
            </a:endParaRPr>
          </a:p>
        </p:txBody>
      </p:sp>
      <p:pic>
        <p:nvPicPr>
          <p:cNvPr id="6148" name="Picture 1219" descr="MP900402534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813"/>
            <a:ext cx="3008313" cy="610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1220" descr="MP900402534[1]"/>
          <p:cNvPicPr>
            <a:picLocks noChangeAspect="1" noChangeArrowheads="1"/>
          </p:cNvPicPr>
          <p:nvPr/>
        </p:nvPicPr>
        <p:blipFill>
          <a:blip r:embed="rId3">
            <a:lum bright="48000" contrast="-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813"/>
            <a:ext cx="3008313" cy="610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549275"/>
            <a:ext cx="7594600" cy="685800"/>
          </a:xfrm>
        </p:spPr>
        <p:txBody>
          <a:bodyPr/>
          <a:lstStyle/>
          <a:p>
            <a:pPr>
              <a:defRPr/>
            </a:pPr>
            <a:r>
              <a:rPr lang="de-DE" altLang="de-DE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Haushalt Bürgerdienste</a:t>
            </a:r>
            <a:br>
              <a:rPr lang="de-DE" altLang="de-DE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kumimoji="0" lang="de-DE" altLang="de-DE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Vergleich 2016 bis 2018</a:t>
            </a:r>
            <a:r>
              <a:rPr kumimoji="0" lang="de-DE" altLang="de-DE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kumimoji="0" lang="de-DE" altLang="de-DE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kumimoji="0" lang="de-DE" altLang="de-DE" sz="2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51" name="Text Box 4"/>
          <p:cNvSpPr txBox="1">
            <a:spLocks noChangeArrowheads="1"/>
          </p:cNvSpPr>
          <p:nvPr/>
        </p:nvSpPr>
        <p:spPr bwMode="auto">
          <a:xfrm>
            <a:off x="381000" y="4876800"/>
            <a:ext cx="906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kumimoji="0" lang="de-DE" altLang="de-DE" sz="2400">
              <a:solidFill>
                <a:schemeClr val="tx1"/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3328988" y="3198813"/>
            <a:ext cx="324802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/>
              <a:t>9,92 10,15 11,30 9,60 </a:t>
            </a:r>
            <a:endParaRPr lang="de-DE" dirty="0"/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201444"/>
              </p:ext>
            </p:extLst>
          </p:nvPr>
        </p:nvGraphicFramePr>
        <p:xfrm>
          <a:off x="1208088" y="1773238"/>
          <a:ext cx="8240712" cy="4176713"/>
        </p:xfrm>
        <a:graphic>
          <a:graphicData uri="http://schemas.openxmlformats.org/drawingml/2006/table">
            <a:tbl>
              <a:tblPr/>
              <a:tblGrid>
                <a:gridCol w="2504835"/>
                <a:gridCol w="952045"/>
                <a:gridCol w="1655996"/>
                <a:gridCol w="890960"/>
                <a:gridCol w="909349"/>
                <a:gridCol w="1327527"/>
              </a:tblGrid>
              <a:tr h="1337853"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Ergebniskonten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Ist </a:t>
                      </a:r>
                      <a:r>
                        <a:rPr lang="de-DE" sz="1800" b="1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  <a:endParaRPr lang="de-DE" sz="1800" b="1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1" i="0" u="none" strike="noStrike" dirty="0" err="1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Voraussichtl</a:t>
                      </a:r>
                      <a:r>
                        <a:rPr lang="de-DE" sz="18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. Ist </a:t>
                      </a:r>
                      <a:r>
                        <a:rPr lang="de-DE" sz="1800" b="1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  <a:endParaRPr lang="de-DE" sz="1800" b="1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Ansatz </a:t>
                      </a:r>
                      <a:r>
                        <a:rPr lang="de-DE" sz="1800" b="1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  <a:endParaRPr lang="de-DE" sz="1800" b="1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Ansatz </a:t>
                      </a:r>
                      <a:r>
                        <a:rPr lang="de-DE" sz="1800" b="1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  <a:endParaRPr lang="de-DE" sz="1800" b="1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b="1" i="0" u="none" strike="noStrike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Abw. Soll </a:t>
                      </a:r>
                      <a:r>
                        <a:rPr lang="de-DE" sz="1800" b="1" i="0" u="none" strike="noStrike" dirty="0" smtClean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2017/2018</a:t>
                      </a:r>
                      <a:endParaRPr lang="de-DE" sz="1800" b="1" i="0" u="none" strike="noStrike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55472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Erträge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-10,92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-11,80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-11,34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-10,71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0,63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72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Aufwendungen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19,26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20,50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21,74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20,63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-1,11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472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1" u="none" strike="noStrike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          Personalaufwendungen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15,79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16,50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17,49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17,06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-0,43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35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1" u="none" strike="noStrike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         Sachaufwendungen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3,47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4,25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3,57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-0,67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35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Zuschuss FB 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1" i="0" u="none" strike="noStrike" kern="120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8,34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1" i="0" u="none" strike="noStrike" kern="120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8,70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1" i="0" u="none" strike="noStrike" kern="120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10,40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1" i="0" u="none" strike="noStrike" kern="120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9,92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1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-0,48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56255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MP900402534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813"/>
            <a:ext cx="3008313" cy="610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 descr="MP900402534[1]"/>
          <p:cNvPicPr>
            <a:picLocks noChangeAspect="1" noChangeArrowheads="1"/>
          </p:cNvPicPr>
          <p:nvPr/>
        </p:nvPicPr>
        <p:blipFill>
          <a:blip r:embed="rId3">
            <a:lum bright="48000" contrast="-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813"/>
            <a:ext cx="3008313" cy="610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344488" y="404813"/>
            <a:ext cx="7881937" cy="974725"/>
          </a:xfrm>
        </p:spPr>
        <p:txBody>
          <a:bodyPr/>
          <a:lstStyle/>
          <a:p>
            <a:pPr>
              <a:defRPr/>
            </a:pPr>
            <a:r>
              <a:rPr lang="de-DE" altLang="de-DE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Haushalt Bürgerdienste</a:t>
            </a:r>
            <a:br>
              <a:rPr lang="de-DE" altLang="de-DE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kumimoji="0" lang="de-DE" altLang="de-DE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Planung 2018 bis 2021</a:t>
            </a:r>
            <a:r>
              <a:rPr kumimoji="0" lang="de-DE" altLang="de-DE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kumimoji="0" lang="de-DE" altLang="de-DE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kumimoji="0" lang="de-DE" altLang="de-DE" sz="24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81000" y="4876800"/>
            <a:ext cx="906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kumimoji="0" lang="de-DE" altLang="de-DE" sz="2400">
              <a:solidFill>
                <a:schemeClr val="tx1"/>
              </a:solidFill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405269"/>
              </p:ext>
            </p:extLst>
          </p:nvPr>
        </p:nvGraphicFramePr>
        <p:xfrm>
          <a:off x="1208088" y="1557338"/>
          <a:ext cx="8364271" cy="4340226"/>
        </p:xfrm>
        <a:graphic>
          <a:graphicData uri="http://schemas.openxmlformats.org/drawingml/2006/table">
            <a:tbl>
              <a:tblPr/>
              <a:tblGrid>
                <a:gridCol w="2885591"/>
                <a:gridCol w="1447800"/>
                <a:gridCol w="1328713"/>
                <a:gridCol w="1377926"/>
                <a:gridCol w="1324241"/>
              </a:tblGrid>
              <a:tr h="123466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800" b="1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Ergebniskonten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800" b="1" i="0" u="none" strike="noStrike" kern="1200" dirty="0" smtClean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Ansatz 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de-DE" sz="1800" b="1" i="0" u="none" strike="noStrike" kern="1200" dirty="0" smtClean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2018</a:t>
                      </a:r>
                      <a:endParaRPr lang="de-DE" sz="1800" b="1" i="0" u="none" strike="noStrike" kern="1200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800" b="1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Ansatz </a:t>
                      </a:r>
                      <a:r>
                        <a:rPr lang="de-DE" sz="1800" b="1" i="0" u="none" strike="noStrike" kern="1200" dirty="0" smtClean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2019</a:t>
                      </a:r>
                      <a:endParaRPr lang="de-DE" sz="1800" b="1" i="0" u="none" strike="noStrike" kern="1200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800" b="1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Ansatz </a:t>
                      </a:r>
                      <a:r>
                        <a:rPr lang="de-DE" sz="1800" b="1" i="0" u="none" strike="noStrike" kern="1200" dirty="0" smtClean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2020</a:t>
                      </a:r>
                      <a:endParaRPr lang="de-DE" sz="1800" b="1" i="0" u="none" strike="noStrike" kern="1200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de-DE" sz="1800" b="1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Ansatz </a:t>
                      </a:r>
                      <a:r>
                        <a:rPr lang="de-DE" sz="1800" b="1" i="0" u="none" strike="noStrike" kern="1200" dirty="0" smtClean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2021</a:t>
                      </a:r>
                      <a:endParaRPr lang="de-DE" sz="1800" b="1" i="0" u="none" strike="noStrike" kern="1200" dirty="0">
                        <a:solidFill>
                          <a:schemeClr val="bg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565403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Erträge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-10,71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-11,17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-10,71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-11,14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33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0" u="none" strike="noStrike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Aufwendungen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20,63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21,32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22,01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20,73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172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1" u="none" strike="noStrike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Personalaufwendungen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17,06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17,23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17,35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16,69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33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0" i="1" u="none" strike="noStrike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Sachaufwendungen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3,57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4,09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4,66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0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4,05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330"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b="1" i="0" u="none" strike="noStrike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Zuschuss FB 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1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9,92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1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10,15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1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11,30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800" b="1" i="0" u="none" strike="noStrike" kern="1200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9,60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Foliennummernplatzhalter 1"/>
          <p:cNvSpPr txBox="1">
            <a:spLocks noGrp="1"/>
          </p:cNvSpPr>
          <p:nvPr/>
        </p:nvSpPr>
        <p:spPr bwMode="auto">
          <a:xfrm>
            <a:off x="8839200" y="6629400"/>
            <a:ext cx="8382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kumimoji="0" lang="de-DE" altLang="de-DE" sz="1200"/>
              <a:t>Seite </a:t>
            </a:r>
            <a:fld id="{7C2C106F-F9D0-4E50-BC66-DAE0DC4AFEBF}" type="slidenum">
              <a:rPr kumimoji="0" lang="de-DE" altLang="de-DE" sz="1200"/>
              <a:pPr algn="r">
                <a:spcBef>
                  <a:spcPct val="0"/>
                </a:spcBef>
                <a:buFontTx/>
                <a:buNone/>
              </a:pPr>
              <a:t>4</a:t>
            </a:fld>
            <a:endParaRPr kumimoji="0" lang="de-DE" altLang="de-DE" sz="1200"/>
          </a:p>
        </p:txBody>
      </p:sp>
      <p:sp>
        <p:nvSpPr>
          <p:cNvPr id="10246" name="Datumsplatzhalter 2"/>
          <p:cNvSpPr txBox="1">
            <a:spLocks noGrp="1"/>
          </p:cNvSpPr>
          <p:nvPr/>
        </p:nvSpPr>
        <p:spPr bwMode="auto">
          <a:xfrm>
            <a:off x="457200" y="6553200"/>
            <a:ext cx="167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de-DE" altLang="de-DE" sz="1200"/>
          </a:p>
        </p:txBody>
      </p:sp>
      <p:sp>
        <p:nvSpPr>
          <p:cNvPr id="10247" name="Line 4"/>
          <p:cNvSpPr>
            <a:spLocks noChangeShapeType="1"/>
          </p:cNvSpPr>
          <p:nvPr/>
        </p:nvSpPr>
        <p:spPr bwMode="auto">
          <a:xfrm flipV="1">
            <a:off x="2360613" y="765175"/>
            <a:ext cx="7183437" cy="3175"/>
          </a:xfrm>
          <a:prstGeom prst="line">
            <a:avLst/>
          </a:prstGeom>
          <a:noFill/>
          <a:ln w="28575" cap="sq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pic>
        <p:nvPicPr>
          <p:cNvPr id="1024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3450" y="188913"/>
            <a:ext cx="936625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" y="192088"/>
            <a:ext cx="1335088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36"/>
          <p:cNvSpPr>
            <a:spLocks noChangeArrowheads="1"/>
          </p:cNvSpPr>
          <p:nvPr/>
        </p:nvSpPr>
        <p:spPr bwMode="auto">
          <a:xfrm>
            <a:off x="420184" y="4603824"/>
            <a:ext cx="1139825" cy="674687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de-DE" altLang="de-DE" sz="1000" b="1" dirty="0"/>
              <a:t>Qualitäts-merkmal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de-DE" altLang="de-DE" sz="1000" b="1" dirty="0" smtClean="0"/>
              <a:t>15 </a:t>
            </a:r>
            <a:r>
              <a:rPr kumimoji="0" lang="de-DE" altLang="de-DE" sz="1000" b="1" dirty="0"/>
              <a:t>Minuten</a:t>
            </a:r>
          </a:p>
        </p:txBody>
      </p:sp>
      <p:graphicFrame>
        <p:nvGraphicFramePr>
          <p:cNvPr id="11" name="Diagramm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3084045"/>
              </p:ext>
            </p:extLst>
          </p:nvPr>
        </p:nvGraphicFramePr>
        <p:xfrm>
          <a:off x="1579381" y="1196752"/>
          <a:ext cx="7531281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243" name="Line 35"/>
          <p:cNvSpPr>
            <a:spLocks noChangeShapeType="1"/>
          </p:cNvSpPr>
          <p:nvPr/>
        </p:nvSpPr>
        <p:spPr bwMode="auto">
          <a:xfrm>
            <a:off x="1495425" y="4941168"/>
            <a:ext cx="705802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de-DE" altLang="de-DE" sz="1200" smtClean="0"/>
              <a:t>Seite </a:t>
            </a:r>
            <a:fld id="{0BABB912-E76D-4768-AC58-24BE8AB1081D}" type="slidenum">
              <a:rPr kumimoji="0" lang="de-DE" altLang="de-DE" sz="12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kumimoji="0" lang="de-DE" altLang="de-DE" sz="1200" smtClean="0"/>
          </a:p>
        </p:txBody>
      </p:sp>
      <p:sp>
        <p:nvSpPr>
          <p:cNvPr id="12291" name="Datumsplatzhalter 2"/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de-DE" altLang="de-DE" sz="1200" smtClean="0">
              <a:cs typeface="Arial" panose="020B0604020202020204" pitchFamily="34" charset="0"/>
            </a:endParaRP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381000" y="762000"/>
            <a:ext cx="9163050" cy="0"/>
          </a:xfrm>
          <a:prstGeom prst="line">
            <a:avLst/>
          </a:prstGeom>
          <a:noFill/>
          <a:ln w="28575" cap="sq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228600"/>
            <a:ext cx="914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3" descr="MP90040506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55763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Rectangle 9"/>
          <p:cNvSpPr>
            <a:spLocks noChangeArrowheads="1"/>
          </p:cNvSpPr>
          <p:nvPr/>
        </p:nvSpPr>
        <p:spPr bwMode="auto">
          <a:xfrm>
            <a:off x="2216150" y="0"/>
            <a:ext cx="56165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de-DE" altLang="de-DE" sz="2400" b="1" dirty="0"/>
              <a:t>Entwicklung der Anrufzahlen absolut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de-DE" altLang="de-DE" sz="2400" b="1" dirty="0"/>
              <a:t>Vergleich </a:t>
            </a:r>
            <a:r>
              <a:rPr kumimoji="0" lang="de-DE" altLang="de-DE" sz="2400" b="1" dirty="0" smtClean="0"/>
              <a:t>2014 </a:t>
            </a:r>
            <a:r>
              <a:rPr kumimoji="0" lang="de-DE" altLang="de-DE" sz="2400" b="1" dirty="0"/>
              <a:t>bis </a:t>
            </a:r>
            <a:r>
              <a:rPr kumimoji="0" lang="de-DE" altLang="de-DE" sz="2400" b="1" dirty="0" smtClean="0"/>
              <a:t>2017</a:t>
            </a:r>
            <a:endParaRPr kumimoji="0" lang="de-DE" altLang="de-DE" sz="2400" b="1" dirty="0"/>
          </a:p>
        </p:txBody>
      </p:sp>
      <p:sp>
        <p:nvSpPr>
          <p:cNvPr id="12296" name="Text Box 17"/>
          <p:cNvSpPr txBox="1">
            <a:spLocks noChangeArrowheads="1"/>
          </p:cNvSpPr>
          <p:nvPr/>
        </p:nvSpPr>
        <p:spPr bwMode="auto">
          <a:xfrm>
            <a:off x="560388" y="6021388"/>
            <a:ext cx="63373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kumimoji="0" lang="de-DE" altLang="de-DE" sz="1400" dirty="0" smtClean="0"/>
              <a:t>*) Die </a:t>
            </a:r>
            <a:r>
              <a:rPr kumimoji="0" lang="de-DE" altLang="de-DE" sz="1400" dirty="0"/>
              <a:t>Monate </a:t>
            </a:r>
            <a:r>
              <a:rPr kumimoji="0" lang="de-DE" altLang="de-DE" sz="1400" dirty="0" smtClean="0"/>
              <a:t>November und </a:t>
            </a:r>
            <a:r>
              <a:rPr kumimoji="0" lang="de-DE" altLang="de-DE" sz="1400" dirty="0"/>
              <a:t>Dezember </a:t>
            </a:r>
            <a:r>
              <a:rPr kumimoji="0" lang="de-DE" altLang="de-DE" sz="1400" dirty="0" smtClean="0"/>
              <a:t>2017 wurden </a:t>
            </a:r>
            <a:r>
              <a:rPr kumimoji="0" lang="de-DE" altLang="de-DE" sz="1400" dirty="0"/>
              <a:t>prognostiziert. </a:t>
            </a:r>
          </a:p>
        </p:txBody>
      </p:sp>
      <p:graphicFrame>
        <p:nvGraphicFramePr>
          <p:cNvPr id="11" name="Diagramm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1975283"/>
              </p:ext>
            </p:extLst>
          </p:nvPr>
        </p:nvGraphicFramePr>
        <p:xfrm>
          <a:off x="1496617" y="989013"/>
          <a:ext cx="7952184" cy="5032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de-DE" altLang="de-DE" sz="1200" smtClean="0"/>
              <a:t>Seite </a:t>
            </a:r>
            <a:fld id="{93C88B06-667C-478C-9567-8000A9C2394C}" type="slidenum">
              <a:rPr kumimoji="0" lang="de-DE" altLang="de-DE" sz="12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kumimoji="0" lang="de-DE" altLang="de-DE" sz="1200" smtClean="0"/>
          </a:p>
        </p:txBody>
      </p:sp>
      <p:sp>
        <p:nvSpPr>
          <p:cNvPr id="14339" name="Datumsplatzhalter 2"/>
          <p:cNvSpPr>
            <a:spLocks noGrp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de-DE" altLang="de-DE" sz="1200" smtClean="0">
              <a:cs typeface="Arial" panose="020B0604020202020204" pitchFamily="34" charset="0"/>
            </a:endParaRP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381000" y="762000"/>
            <a:ext cx="9163050" cy="0"/>
          </a:xfrm>
          <a:prstGeom prst="line">
            <a:avLst/>
          </a:prstGeom>
          <a:noFill/>
          <a:ln w="28575" cap="sq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228600"/>
            <a:ext cx="914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3" descr="MP90040506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55763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2216150" y="0"/>
            <a:ext cx="6223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de-DE" altLang="de-DE" sz="2400" b="1" dirty="0"/>
              <a:t>Entwicklung der Anrufzahlen in Prozent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de-DE" altLang="de-DE" sz="2400" b="1" dirty="0"/>
              <a:t>Vergleich </a:t>
            </a:r>
            <a:r>
              <a:rPr kumimoji="0" lang="de-DE" altLang="de-DE" sz="2400" b="1" dirty="0" smtClean="0"/>
              <a:t>2014 </a:t>
            </a:r>
            <a:r>
              <a:rPr kumimoji="0" lang="de-DE" altLang="de-DE" sz="2400" b="1" dirty="0"/>
              <a:t>bis </a:t>
            </a:r>
            <a:r>
              <a:rPr kumimoji="0" lang="de-DE" altLang="de-DE" sz="2400" b="1" dirty="0" smtClean="0"/>
              <a:t>2017</a:t>
            </a:r>
            <a:endParaRPr kumimoji="0" lang="de-DE" altLang="de-DE" sz="2400" b="1" dirty="0"/>
          </a:p>
        </p:txBody>
      </p:sp>
      <p:sp>
        <p:nvSpPr>
          <p:cNvPr id="14344" name="Text Box 17"/>
          <p:cNvSpPr txBox="1">
            <a:spLocks noChangeArrowheads="1"/>
          </p:cNvSpPr>
          <p:nvPr/>
        </p:nvSpPr>
        <p:spPr bwMode="auto">
          <a:xfrm>
            <a:off x="560388" y="6021388"/>
            <a:ext cx="63373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kumimoji="0" lang="de-DE" altLang="de-DE" sz="1400" dirty="0" smtClean="0"/>
              <a:t>*) Die </a:t>
            </a:r>
            <a:r>
              <a:rPr kumimoji="0" lang="de-DE" altLang="de-DE" sz="1400" dirty="0"/>
              <a:t>Monate </a:t>
            </a:r>
            <a:r>
              <a:rPr kumimoji="0" lang="de-DE" altLang="de-DE" sz="1400" dirty="0" smtClean="0"/>
              <a:t>November und Dezember 2017 </a:t>
            </a:r>
            <a:r>
              <a:rPr kumimoji="0" lang="de-DE" altLang="de-DE" sz="1400" dirty="0"/>
              <a:t>wurden prognostiziert. </a:t>
            </a:r>
          </a:p>
        </p:txBody>
      </p:sp>
      <p:graphicFrame>
        <p:nvGraphicFramePr>
          <p:cNvPr id="11" name="Diagramm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0868455"/>
              </p:ext>
            </p:extLst>
          </p:nvPr>
        </p:nvGraphicFramePr>
        <p:xfrm>
          <a:off x="1496616" y="1066800"/>
          <a:ext cx="7952184" cy="4789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04850" y="0"/>
            <a:ext cx="7594600" cy="685800"/>
          </a:xfrm>
        </p:spPr>
        <p:txBody>
          <a:bodyPr/>
          <a:lstStyle/>
          <a:p>
            <a:r>
              <a:rPr lang="de-DE" altLang="de-DE" b="1" dirty="0" smtClean="0"/>
              <a:t>Org. u. rechtl. Veränderungen 2018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5925" y="836612"/>
            <a:ext cx="9163050" cy="5688731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de-DE" altLang="de-DE" sz="2800" dirty="0" smtClean="0"/>
              <a:t>Ausweitung der Kassenautomaten auf die Bezirksverwaltungsstellen </a:t>
            </a:r>
          </a:p>
          <a:p>
            <a:pPr marL="0" indent="0">
              <a:spcBef>
                <a:spcPct val="0"/>
              </a:spcBef>
              <a:buNone/>
            </a:pPr>
            <a:r>
              <a:rPr lang="de-DE" altLang="de-DE" sz="2000" dirty="0" smtClean="0"/>
              <a:t>   </a:t>
            </a:r>
          </a:p>
          <a:p>
            <a:pPr>
              <a:spcBef>
                <a:spcPct val="0"/>
              </a:spcBef>
            </a:pPr>
            <a:r>
              <a:rPr lang="de-DE" altLang="de-DE" sz="2800" dirty="0" smtClean="0"/>
              <a:t>Flächendeckende Umstellung auf Hess-MPA</a:t>
            </a:r>
          </a:p>
          <a:p>
            <a:pPr>
              <a:spcBef>
                <a:spcPct val="0"/>
              </a:spcBef>
            </a:pPr>
            <a:endParaRPr lang="de-DE" altLang="de-DE" sz="2000" dirty="0"/>
          </a:p>
          <a:p>
            <a:pPr>
              <a:spcBef>
                <a:spcPct val="0"/>
              </a:spcBef>
            </a:pPr>
            <a:r>
              <a:rPr lang="de-DE" sz="2800" dirty="0"/>
              <a:t>Automatisierte Schnittstelle </a:t>
            </a:r>
            <a:r>
              <a:rPr lang="de-DE" sz="2800" dirty="0" smtClean="0"/>
              <a:t>FSW</a:t>
            </a:r>
          </a:p>
          <a:p>
            <a:pPr>
              <a:spcBef>
                <a:spcPct val="0"/>
              </a:spcBef>
            </a:pPr>
            <a:endParaRPr lang="de-DE" altLang="de-DE" sz="2000" dirty="0"/>
          </a:p>
          <a:p>
            <a:pPr>
              <a:spcBef>
                <a:spcPct val="0"/>
              </a:spcBef>
            </a:pPr>
            <a:r>
              <a:rPr lang="de-DE" sz="2800" dirty="0" smtClean="0"/>
              <a:t>Einrichtung </a:t>
            </a:r>
            <a:r>
              <a:rPr lang="de-DE" sz="2800" dirty="0"/>
              <a:t>eines neuen Bereiches für Fahrerlaubnisangelegenheiten (33/5</a:t>
            </a:r>
            <a:r>
              <a:rPr lang="de-DE" sz="2800" dirty="0" smtClean="0"/>
              <a:t>)</a:t>
            </a:r>
          </a:p>
          <a:p>
            <a:pPr>
              <a:spcBef>
                <a:spcPct val="0"/>
              </a:spcBef>
            </a:pPr>
            <a:endParaRPr lang="de-DE" sz="2000" b="1" dirty="0"/>
          </a:p>
          <a:p>
            <a:pPr>
              <a:spcBef>
                <a:spcPct val="0"/>
              </a:spcBef>
            </a:pPr>
            <a:r>
              <a:rPr lang="de-DE" sz="2800" dirty="0"/>
              <a:t>Optimierung der </a:t>
            </a:r>
            <a:r>
              <a:rPr lang="de-DE" sz="2800" dirty="0" smtClean="0"/>
              <a:t>Publikumssteuerung</a:t>
            </a:r>
          </a:p>
          <a:p>
            <a:pPr>
              <a:spcBef>
                <a:spcPct val="0"/>
              </a:spcBef>
            </a:pPr>
            <a:endParaRPr lang="de-DE" sz="2000" b="1" dirty="0"/>
          </a:p>
          <a:p>
            <a:pPr>
              <a:spcBef>
                <a:spcPct val="0"/>
              </a:spcBef>
            </a:pPr>
            <a:r>
              <a:rPr lang="de-DE" sz="2800" dirty="0"/>
              <a:t>E-Akte im </a:t>
            </a:r>
            <a:r>
              <a:rPr lang="de-DE" sz="2800" dirty="0" smtClean="0"/>
              <a:t>Standesamt</a:t>
            </a:r>
          </a:p>
          <a:p>
            <a:pPr>
              <a:spcBef>
                <a:spcPct val="0"/>
              </a:spcBef>
            </a:pPr>
            <a:endParaRPr lang="de-DE" sz="2000" dirty="0"/>
          </a:p>
          <a:p>
            <a:pPr>
              <a:spcBef>
                <a:spcPct val="0"/>
              </a:spcBef>
            </a:pPr>
            <a:r>
              <a:rPr lang="de-DE" sz="2800" dirty="0" smtClean="0"/>
              <a:t>Schöffenwahl</a:t>
            </a:r>
            <a:endParaRPr lang="de-DE" altLang="de-DE" sz="2800" dirty="0"/>
          </a:p>
          <a:p>
            <a:pPr marL="0" indent="0">
              <a:spcBef>
                <a:spcPct val="0"/>
              </a:spcBef>
              <a:buNone/>
            </a:pPr>
            <a:endParaRPr lang="de-DE" altLang="de-DE" dirty="0" smtClean="0"/>
          </a:p>
          <a:p>
            <a:pPr>
              <a:spcBef>
                <a:spcPct val="0"/>
              </a:spcBef>
            </a:pPr>
            <a:endParaRPr lang="de-DE" altLang="de-DE" dirty="0" smtClean="0"/>
          </a:p>
          <a:p>
            <a:pPr marL="0" indent="0">
              <a:spcBef>
                <a:spcPct val="0"/>
              </a:spcBef>
              <a:buNone/>
            </a:pPr>
            <a:r>
              <a:rPr lang="de-DE" altLang="de-DE" dirty="0" smtClean="0"/>
              <a:t/>
            </a:r>
            <a:br>
              <a:rPr lang="de-DE" altLang="de-DE" dirty="0" smtClean="0"/>
            </a:br>
            <a:endParaRPr lang="de-DE" altLang="de-DE" dirty="0" smtClean="0"/>
          </a:p>
          <a:p>
            <a:pPr>
              <a:spcBef>
                <a:spcPct val="0"/>
              </a:spcBef>
            </a:pPr>
            <a:endParaRPr lang="de-DE" altLang="de-DE" dirty="0" smtClean="0"/>
          </a:p>
          <a:p>
            <a:endParaRPr lang="de-DE" altLang="de-DE" dirty="0" smtClean="0"/>
          </a:p>
          <a:p>
            <a:endParaRPr lang="de-DE" altLang="de-DE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143000" y="1676400"/>
            <a:ext cx="7842250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kumimoji="0" lang="de-DE" altLang="de-DE" sz="5400" b="1">
                <a:solidFill>
                  <a:srgbClr val="CC0000"/>
                </a:solidFill>
              </a:rPr>
              <a:t>Vielen Dank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kumimoji="0" lang="de-DE" altLang="de-DE" sz="5400" b="1">
                <a:solidFill>
                  <a:srgbClr val="CC0000"/>
                </a:solidFill>
              </a:rPr>
              <a:t>für Ihre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kumimoji="0" lang="de-DE" altLang="de-DE" sz="5400" b="1">
                <a:solidFill>
                  <a:srgbClr val="CC0000"/>
                </a:solidFill>
              </a:rPr>
              <a:t>Aufmerksamkeit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rlage_Bürgerdienste NEU">
  <a:themeElements>
    <a:clrScheme name="Vorlage_Bürgerdienste NEU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9999"/>
      </a:accent1>
      <a:accent2>
        <a:srgbClr val="FF9933"/>
      </a:accent2>
      <a:accent3>
        <a:srgbClr val="AAB8E2"/>
      </a:accent3>
      <a:accent4>
        <a:srgbClr val="DADADA"/>
      </a:accent4>
      <a:accent5>
        <a:srgbClr val="AACACA"/>
      </a:accent5>
      <a:accent6>
        <a:srgbClr val="E78A2D"/>
      </a:accent6>
      <a:hlink>
        <a:srgbClr val="330099"/>
      </a:hlink>
      <a:folHlink>
        <a:srgbClr val="CBCBCB"/>
      </a:folHlink>
    </a:clrScheme>
    <a:fontScheme name="Vorlage_Bürgerdienste NE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_Bürgerdienste NEU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_Bürgerdienste NEU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_Bürgerdienste NEU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\\FSSUE001\USERSTA33$\v33018\rquser\Microsoft Office\Office\Vorlagen\Vorlage_Bürgerdienste NEU.pot</Template>
  <TotalTime>0</TotalTime>
  <Pages>14</Pages>
  <Words>262</Words>
  <Application>Microsoft Office PowerPoint</Application>
  <PresentationFormat>A4-Papier (210x297 mm)</PresentationFormat>
  <Paragraphs>131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Vorlage_Bürgerdienste NEU</vt:lpstr>
      <vt:lpstr>PowerPoint-Präsentation</vt:lpstr>
      <vt:lpstr>Haushalt Bürgerdienste Vergleich 2016 bis 2018 </vt:lpstr>
      <vt:lpstr>Haushalt Bürgerdienste Planung 2018 bis 2021 </vt:lpstr>
      <vt:lpstr>PowerPoint-Präsentation</vt:lpstr>
      <vt:lpstr>PowerPoint-Präsentation</vt:lpstr>
      <vt:lpstr>PowerPoint-Präsentation</vt:lpstr>
      <vt:lpstr>Org. u. rechtl. Veränderungen 2018</vt:lpstr>
      <vt:lpstr>PowerPoint-Präsentation</vt:lpstr>
    </vt:vector>
  </TitlesOfParts>
  <Company>Stadt Dortmund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Haushalt Bürgerdienste 2007 bis 2010</dc:title>
  <dc:subject/>
  <dc:creator>Michael Siebert</dc:creator>
  <cp:keywords/>
  <dc:description>für Ratsinformation</dc:description>
  <cp:lastModifiedBy>Manfred Kruse</cp:lastModifiedBy>
  <cp:revision>176</cp:revision>
  <cp:lastPrinted>2016-10-18T11:28:40Z</cp:lastPrinted>
  <dcterms:created xsi:type="dcterms:W3CDTF">2006-09-29T11:01:43Z</dcterms:created>
  <dcterms:modified xsi:type="dcterms:W3CDTF">2017-11-09T12:15:14Z</dcterms:modified>
</cp:coreProperties>
</file>