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333" r:id="rId2"/>
    <p:sldId id="365" r:id="rId3"/>
    <p:sldId id="430" r:id="rId4"/>
    <p:sldId id="431" r:id="rId5"/>
    <p:sldId id="432" r:id="rId6"/>
    <p:sldId id="433" r:id="rId7"/>
    <p:sldId id="435" r:id="rId8"/>
    <p:sldId id="434" r:id="rId9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Gdaniec" initials="JG" lastIdx="7" clrIdx="0">
    <p:extLst>
      <p:ext uri="{19B8F6BF-5375-455C-9EA6-DF929625EA0E}">
        <p15:presenceInfo xmlns:p15="http://schemas.microsoft.com/office/powerpoint/2012/main" userId="Julia Gdanie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2E2"/>
    <a:srgbClr val="D6E1F1"/>
    <a:srgbClr val="99FFCC"/>
    <a:srgbClr val="ABE3FF"/>
    <a:srgbClr val="4D6BB2"/>
    <a:srgbClr val="003399"/>
    <a:srgbClr val="33CCFF"/>
    <a:srgbClr val="008000"/>
    <a:srgbClr val="CC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24" autoAdjust="0"/>
    <p:restoredTop sz="96433" autoAdjust="0"/>
  </p:normalViewPr>
  <p:slideViewPr>
    <p:cSldViewPr>
      <p:cViewPr varScale="1">
        <p:scale>
          <a:sx n="109" d="100"/>
          <a:sy n="109" d="100"/>
        </p:scale>
        <p:origin x="1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07F9C5-5FBB-4C55-93AB-05D79EC5B0BF}" type="doc">
      <dgm:prSet loTypeId="urn:microsoft.com/office/officeart/2005/8/layout/hList2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de-DE"/>
        </a:p>
      </dgm:t>
    </dgm:pt>
    <dgm:pt modelId="{7067BB7D-FD8C-43F6-8F01-CA3C1DAFE59C}">
      <dgm:prSet phldrT="[Text]"/>
      <dgm:spPr>
        <a:xfrm rot="16200000">
          <a:off x="-1009031" y="1665649"/>
          <a:ext cx="2496312" cy="40905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de-D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Antragsannahme</a:t>
          </a:r>
          <a:endParaRPr lang="de-DE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77044817-7912-48F0-A5AC-E50068D03244}" type="parTrans" cxnId="{093915FB-C4FB-40AD-8906-4706E281EE4C}">
      <dgm:prSet/>
      <dgm:spPr/>
      <dgm:t>
        <a:bodyPr/>
        <a:lstStyle/>
        <a:p>
          <a:endParaRPr lang="de-DE"/>
        </a:p>
      </dgm:t>
    </dgm:pt>
    <dgm:pt modelId="{73AD04CF-9F58-4972-A05E-C27C90A8C86D}" type="sibTrans" cxnId="{093915FB-C4FB-40AD-8906-4706E281EE4C}">
      <dgm:prSet/>
      <dgm:spPr/>
      <dgm:t>
        <a:bodyPr/>
        <a:lstStyle/>
        <a:p>
          <a:endParaRPr lang="de-DE"/>
        </a:p>
      </dgm:t>
    </dgm:pt>
    <dgm:pt modelId="{318AC386-247B-485F-B456-B9D9142C39CE}">
      <dgm:prSet/>
      <dgm:spPr>
        <a:xfrm>
          <a:off x="443654" y="622023"/>
          <a:ext cx="2037548" cy="2496312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9050" cap="flat" cmpd="sng" algn="ctr">
          <a:solidFill>
            <a:srgbClr val="A5A5A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de-D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Vorbereitung des Dokumentendrucks/ der Dokumentenausgabe</a:t>
          </a:r>
        </a:p>
      </dgm:t>
    </dgm:pt>
    <dgm:pt modelId="{5DA5C8BB-F9B1-4412-AE0F-E523A4B9D14D}" type="parTrans" cxnId="{437C3679-7A0B-45CC-9CAB-EF19EC301A0C}">
      <dgm:prSet/>
      <dgm:spPr/>
      <dgm:t>
        <a:bodyPr/>
        <a:lstStyle/>
        <a:p>
          <a:endParaRPr lang="de-DE"/>
        </a:p>
      </dgm:t>
    </dgm:pt>
    <dgm:pt modelId="{37FD1400-F82F-431D-A845-0A913B746889}" type="sibTrans" cxnId="{437C3679-7A0B-45CC-9CAB-EF19EC301A0C}">
      <dgm:prSet/>
      <dgm:spPr/>
      <dgm:t>
        <a:bodyPr/>
        <a:lstStyle/>
        <a:p>
          <a:endParaRPr lang="de-DE"/>
        </a:p>
      </dgm:t>
    </dgm:pt>
    <dgm:pt modelId="{408318CB-8CE8-4153-9FAC-49215626C8CA}">
      <dgm:prSet/>
      <dgm:spPr>
        <a:xfrm>
          <a:off x="443654" y="622023"/>
          <a:ext cx="2037548" cy="2496312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9050" cap="flat" cmpd="sng" algn="ctr">
          <a:solidFill>
            <a:srgbClr val="A5A5A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de-D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Inhaltliche Prüfung des Vorganges</a:t>
          </a:r>
        </a:p>
      </dgm:t>
    </dgm:pt>
    <dgm:pt modelId="{B9779627-8130-4DAF-87EF-AAA596307EC2}" type="parTrans" cxnId="{7AF36459-705F-4060-96AA-160F4F982CC7}">
      <dgm:prSet/>
      <dgm:spPr/>
      <dgm:t>
        <a:bodyPr/>
        <a:lstStyle/>
        <a:p>
          <a:endParaRPr lang="de-DE"/>
        </a:p>
      </dgm:t>
    </dgm:pt>
    <dgm:pt modelId="{DE114EC3-1EC6-4FC4-B9BF-9219DEE08939}" type="sibTrans" cxnId="{7AF36459-705F-4060-96AA-160F4F982CC7}">
      <dgm:prSet/>
      <dgm:spPr/>
      <dgm:t>
        <a:bodyPr/>
        <a:lstStyle/>
        <a:p>
          <a:endParaRPr lang="de-DE"/>
        </a:p>
      </dgm:t>
    </dgm:pt>
    <dgm:pt modelId="{A9EC0D4D-60D9-4200-806E-458A0F209ECF}">
      <dgm:prSet/>
      <dgm:spPr>
        <a:xfrm>
          <a:off x="443654" y="622023"/>
          <a:ext cx="2037548" cy="2496312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9050" cap="flat" cmpd="sng" algn="ctr">
          <a:solidFill>
            <a:srgbClr val="A5A5A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de-D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Gebührenvereinnahmung</a:t>
          </a:r>
        </a:p>
      </dgm:t>
    </dgm:pt>
    <dgm:pt modelId="{86AD612E-0AB0-4AA1-B53E-EB56D48C058C}" type="parTrans" cxnId="{C5EF43AB-B4D8-4BDD-9775-A052D2C2F420}">
      <dgm:prSet/>
      <dgm:spPr/>
      <dgm:t>
        <a:bodyPr/>
        <a:lstStyle/>
        <a:p>
          <a:endParaRPr lang="de-DE"/>
        </a:p>
      </dgm:t>
    </dgm:pt>
    <dgm:pt modelId="{79CEEBE9-639C-4BE7-A82F-1EF08CEF022D}" type="sibTrans" cxnId="{C5EF43AB-B4D8-4BDD-9775-A052D2C2F420}">
      <dgm:prSet/>
      <dgm:spPr/>
      <dgm:t>
        <a:bodyPr/>
        <a:lstStyle/>
        <a:p>
          <a:endParaRPr lang="de-DE"/>
        </a:p>
      </dgm:t>
    </dgm:pt>
    <dgm:pt modelId="{9B6B4698-86D1-49E7-A456-9D408ABC0635}">
      <dgm:prSet/>
      <dgm:spPr>
        <a:xfrm rot="16200000">
          <a:off x="1961570" y="1665649"/>
          <a:ext cx="2496312" cy="40905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de-D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Ausgabestelle</a:t>
          </a:r>
          <a:endParaRPr lang="de-DE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8B20C11A-AE26-4BFF-958E-9EE8BEA9EBBD}" type="parTrans" cxnId="{AC7E5AB7-4A9D-4771-BB46-6F1F6D1A8E90}">
      <dgm:prSet/>
      <dgm:spPr/>
      <dgm:t>
        <a:bodyPr/>
        <a:lstStyle/>
        <a:p>
          <a:endParaRPr lang="de-DE"/>
        </a:p>
      </dgm:t>
    </dgm:pt>
    <dgm:pt modelId="{D181BC82-88CC-4A67-9D52-0C5622B0AF22}" type="sibTrans" cxnId="{AC7E5AB7-4A9D-4771-BB46-6F1F6D1A8E90}">
      <dgm:prSet/>
      <dgm:spPr/>
      <dgm:t>
        <a:bodyPr/>
        <a:lstStyle/>
        <a:p>
          <a:endParaRPr lang="de-DE"/>
        </a:p>
      </dgm:t>
    </dgm:pt>
    <dgm:pt modelId="{9DA52117-19E9-4FA8-B7F2-DB77F5DA387B}">
      <dgm:prSet/>
      <dgm:spPr>
        <a:xfrm>
          <a:off x="3414256" y="622023"/>
          <a:ext cx="2037548" cy="2496312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9050" cap="flat" cmpd="sng" algn="ctr">
          <a:solidFill>
            <a:srgbClr val="A5A5A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de-D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Druck und/oder Ausgabe der Dokumente</a:t>
          </a:r>
          <a:endParaRPr lang="de-DE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0EB6A7F5-C747-47CB-A5AE-0ADA5FB32AAB}" type="parTrans" cxnId="{0F8C9E28-7FE8-4407-86F6-946C9DAD39D8}">
      <dgm:prSet/>
      <dgm:spPr/>
      <dgm:t>
        <a:bodyPr/>
        <a:lstStyle/>
        <a:p>
          <a:endParaRPr lang="de-DE"/>
        </a:p>
      </dgm:t>
    </dgm:pt>
    <dgm:pt modelId="{2D0E0D2A-8CD3-4EBE-BE17-3748F3C4CFC2}" type="sibTrans" cxnId="{0F8C9E28-7FE8-4407-86F6-946C9DAD39D8}">
      <dgm:prSet/>
      <dgm:spPr/>
      <dgm:t>
        <a:bodyPr/>
        <a:lstStyle/>
        <a:p>
          <a:endParaRPr lang="de-DE"/>
        </a:p>
      </dgm:t>
    </dgm:pt>
    <dgm:pt modelId="{95EB2863-F975-45D4-A1A1-ECD280704399}">
      <dgm:prSet/>
      <dgm:spPr>
        <a:xfrm>
          <a:off x="3414256" y="622023"/>
          <a:ext cx="2037548" cy="2496312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9050" cap="flat" cmpd="sng" algn="ctr">
          <a:solidFill>
            <a:srgbClr val="A5A5A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de-D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Inhaltliche Prüfung des Vorganges</a:t>
          </a:r>
        </a:p>
      </dgm:t>
    </dgm:pt>
    <dgm:pt modelId="{03A5508E-B2E7-4E09-AA20-5D4CF4982EB1}" type="parTrans" cxnId="{FA19E86D-5F6D-4C97-B325-034A5030CBC4}">
      <dgm:prSet/>
      <dgm:spPr/>
      <dgm:t>
        <a:bodyPr/>
        <a:lstStyle/>
        <a:p>
          <a:endParaRPr lang="de-DE"/>
        </a:p>
      </dgm:t>
    </dgm:pt>
    <dgm:pt modelId="{7FC2018E-400B-40F3-92AF-E380D57F130C}" type="sibTrans" cxnId="{FA19E86D-5F6D-4C97-B325-034A5030CBC4}">
      <dgm:prSet/>
      <dgm:spPr/>
      <dgm:t>
        <a:bodyPr/>
        <a:lstStyle/>
        <a:p>
          <a:endParaRPr lang="de-DE"/>
        </a:p>
      </dgm:t>
    </dgm:pt>
    <dgm:pt modelId="{9D8A7A47-FB42-410C-B185-F242A38D47EA}">
      <dgm:prSet/>
      <dgm:spPr>
        <a:xfrm>
          <a:off x="3414256" y="622023"/>
          <a:ext cx="2037548" cy="2496312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9050" cap="flat" cmpd="sng" algn="ctr">
          <a:solidFill>
            <a:srgbClr val="A5A5A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de-D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Prüfung der Gebührenvereinnahmung</a:t>
          </a:r>
        </a:p>
      </dgm:t>
    </dgm:pt>
    <dgm:pt modelId="{EED7D2C3-E132-4A06-8B70-FC94170578F8}" type="parTrans" cxnId="{A8C42A03-2CDB-4F59-B7BF-A8E9A9E76CF9}">
      <dgm:prSet/>
      <dgm:spPr/>
      <dgm:t>
        <a:bodyPr/>
        <a:lstStyle/>
        <a:p>
          <a:endParaRPr lang="de-DE"/>
        </a:p>
      </dgm:t>
    </dgm:pt>
    <dgm:pt modelId="{E23A6B84-D407-417D-80DD-69666EBD1CBF}" type="sibTrans" cxnId="{A8C42A03-2CDB-4F59-B7BF-A8E9A9E76CF9}">
      <dgm:prSet/>
      <dgm:spPr/>
      <dgm:t>
        <a:bodyPr/>
        <a:lstStyle/>
        <a:p>
          <a:endParaRPr lang="de-DE"/>
        </a:p>
      </dgm:t>
    </dgm:pt>
    <dgm:pt modelId="{D4411F2D-7112-4B39-8D6B-247B07DC1FB5}">
      <dgm:prSet/>
      <dgm:spPr>
        <a:xfrm>
          <a:off x="3414256" y="622023"/>
          <a:ext cx="2037548" cy="2496312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9050" cap="flat" cmpd="sng" algn="ctr">
          <a:solidFill>
            <a:srgbClr val="A5A5A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de-D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Rotierende Besetzung</a:t>
          </a:r>
        </a:p>
      </dgm:t>
    </dgm:pt>
    <dgm:pt modelId="{83C1197F-526F-4BE2-AC6A-62A84D387E1E}" type="parTrans" cxnId="{5206DFF5-BEE6-46D3-94CE-CF5C2F3C562A}">
      <dgm:prSet/>
      <dgm:spPr/>
      <dgm:t>
        <a:bodyPr/>
        <a:lstStyle/>
        <a:p>
          <a:endParaRPr lang="de-DE"/>
        </a:p>
      </dgm:t>
    </dgm:pt>
    <dgm:pt modelId="{D5668AE6-0DBF-4D63-B344-5473F572284B}" type="sibTrans" cxnId="{5206DFF5-BEE6-46D3-94CE-CF5C2F3C562A}">
      <dgm:prSet/>
      <dgm:spPr/>
      <dgm:t>
        <a:bodyPr/>
        <a:lstStyle/>
        <a:p>
          <a:endParaRPr lang="de-DE"/>
        </a:p>
      </dgm:t>
    </dgm:pt>
    <dgm:pt modelId="{9C7A9196-BDD9-4367-9598-A7D8E31F3699}" type="pres">
      <dgm:prSet presAssocID="{FE07F9C5-5FBB-4C55-93AB-05D79EC5B0BF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E7301DC9-2123-4981-B89B-03B77091797C}" type="pres">
      <dgm:prSet presAssocID="{7067BB7D-FD8C-43F6-8F01-CA3C1DAFE59C}" presName="compositeNode" presStyleCnt="0">
        <dgm:presLayoutVars>
          <dgm:bulletEnabled val="1"/>
        </dgm:presLayoutVars>
      </dgm:prSet>
      <dgm:spPr/>
    </dgm:pt>
    <dgm:pt modelId="{3F1C0B34-E718-428F-870C-88F2BB660F73}" type="pres">
      <dgm:prSet presAssocID="{7067BB7D-FD8C-43F6-8F01-CA3C1DAFE59C}" presName="image" presStyleLbl="fgImgPlace1" presStyleIdx="0" presStyleCnt="2"/>
      <dgm:spPr>
        <a:xfrm>
          <a:off x="34594" y="82064"/>
          <a:ext cx="818118" cy="818118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19050" cap="flat" cmpd="sng" algn="ctr">
          <a:solidFill>
            <a:srgbClr val="A5A5A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de-DE"/>
        </a:p>
      </dgm:t>
    </dgm:pt>
    <dgm:pt modelId="{DCB5EE91-3DA7-4B42-98A5-49AEB4E669F0}" type="pres">
      <dgm:prSet presAssocID="{7067BB7D-FD8C-43F6-8F01-CA3C1DAFE59C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68DF5B0-2F79-4E36-8FA3-8963E59AE92C}" type="pres">
      <dgm:prSet presAssocID="{7067BB7D-FD8C-43F6-8F01-CA3C1DAFE59C}" presName="parentNode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74C5B44-C669-4D98-93A7-725E7077517D}" type="pres">
      <dgm:prSet presAssocID="{73AD04CF-9F58-4972-A05E-C27C90A8C86D}" presName="sibTrans" presStyleCnt="0"/>
      <dgm:spPr/>
    </dgm:pt>
    <dgm:pt modelId="{9874F98B-A510-4E9F-B8DF-EEBC0C445549}" type="pres">
      <dgm:prSet presAssocID="{9B6B4698-86D1-49E7-A456-9D408ABC0635}" presName="compositeNode" presStyleCnt="0">
        <dgm:presLayoutVars>
          <dgm:bulletEnabled val="1"/>
        </dgm:presLayoutVars>
      </dgm:prSet>
      <dgm:spPr/>
    </dgm:pt>
    <dgm:pt modelId="{B2C1E9E4-37AD-4AC1-A436-068966F02A23}" type="pres">
      <dgm:prSet presAssocID="{9B6B4698-86D1-49E7-A456-9D408ABC0635}" presName="image" presStyleLbl="fgImgPlace1" presStyleIdx="1" presStyleCnt="2"/>
      <dgm:spPr>
        <a:xfrm>
          <a:off x="3005197" y="82064"/>
          <a:ext cx="818118" cy="818118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19050" cap="flat" cmpd="sng" algn="ctr">
          <a:solidFill>
            <a:srgbClr val="A5A5A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de-DE"/>
        </a:p>
      </dgm:t>
    </dgm:pt>
    <dgm:pt modelId="{45E7092D-F39D-4CE6-8BA8-213EAB0D8DEC}" type="pres">
      <dgm:prSet presAssocID="{9B6B4698-86D1-49E7-A456-9D408ABC0635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7329767-1914-45C6-9F16-17A66DF050F7}" type="pres">
      <dgm:prSet presAssocID="{9B6B4698-86D1-49E7-A456-9D408ABC0635}" presName="parentNode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4A74BBCA-917A-4482-B4DF-A2687713A5E3}" type="presOf" srcId="{7067BB7D-FD8C-43F6-8F01-CA3C1DAFE59C}" destId="{668DF5B0-2F79-4E36-8FA3-8963E59AE92C}" srcOrd="0" destOrd="0" presId="urn:microsoft.com/office/officeart/2005/8/layout/hList2"/>
    <dgm:cxn modelId="{A8C42A03-2CDB-4F59-B7BF-A8E9A9E76CF9}" srcId="{9B6B4698-86D1-49E7-A456-9D408ABC0635}" destId="{9D8A7A47-FB42-410C-B185-F242A38D47EA}" srcOrd="2" destOrd="0" parTransId="{EED7D2C3-E132-4A06-8B70-FC94170578F8}" sibTransId="{E23A6B84-D407-417D-80DD-69666EBD1CBF}"/>
    <dgm:cxn modelId="{E7840328-9FD6-40F1-B7CF-C6E4F1FA2D77}" type="presOf" srcId="{FE07F9C5-5FBB-4C55-93AB-05D79EC5B0BF}" destId="{9C7A9196-BDD9-4367-9598-A7D8E31F3699}" srcOrd="0" destOrd="0" presId="urn:microsoft.com/office/officeart/2005/8/layout/hList2"/>
    <dgm:cxn modelId="{4BB2C370-4319-4FBD-A55D-56F8A76B1D65}" type="presOf" srcId="{9D8A7A47-FB42-410C-B185-F242A38D47EA}" destId="{45E7092D-F39D-4CE6-8BA8-213EAB0D8DEC}" srcOrd="0" destOrd="2" presId="urn:microsoft.com/office/officeart/2005/8/layout/hList2"/>
    <dgm:cxn modelId="{7AF36459-705F-4060-96AA-160F4F982CC7}" srcId="{7067BB7D-FD8C-43F6-8F01-CA3C1DAFE59C}" destId="{408318CB-8CE8-4153-9FAC-49215626C8CA}" srcOrd="1" destOrd="0" parTransId="{B9779627-8130-4DAF-87EF-AAA596307EC2}" sibTransId="{DE114EC3-1EC6-4FC4-B9BF-9219DEE08939}"/>
    <dgm:cxn modelId="{078C5F02-C34A-4460-B975-676AAAFA067D}" type="presOf" srcId="{D4411F2D-7112-4B39-8D6B-247B07DC1FB5}" destId="{45E7092D-F39D-4CE6-8BA8-213EAB0D8DEC}" srcOrd="0" destOrd="3" presId="urn:microsoft.com/office/officeart/2005/8/layout/hList2"/>
    <dgm:cxn modelId="{41D1376F-509A-4A07-B741-3EB1753415C5}" type="presOf" srcId="{318AC386-247B-485F-B456-B9D9142C39CE}" destId="{DCB5EE91-3DA7-4B42-98A5-49AEB4E669F0}" srcOrd="0" destOrd="0" presId="urn:microsoft.com/office/officeart/2005/8/layout/hList2"/>
    <dgm:cxn modelId="{437C3679-7A0B-45CC-9CAB-EF19EC301A0C}" srcId="{7067BB7D-FD8C-43F6-8F01-CA3C1DAFE59C}" destId="{318AC386-247B-485F-B456-B9D9142C39CE}" srcOrd="0" destOrd="0" parTransId="{5DA5C8BB-F9B1-4412-AE0F-E523A4B9D14D}" sibTransId="{37FD1400-F82F-431D-A845-0A913B746889}"/>
    <dgm:cxn modelId="{C5EF43AB-B4D8-4BDD-9775-A052D2C2F420}" srcId="{7067BB7D-FD8C-43F6-8F01-CA3C1DAFE59C}" destId="{A9EC0D4D-60D9-4200-806E-458A0F209ECF}" srcOrd="2" destOrd="0" parTransId="{86AD612E-0AB0-4AA1-B53E-EB56D48C058C}" sibTransId="{79CEEBE9-639C-4BE7-A82F-1EF08CEF022D}"/>
    <dgm:cxn modelId="{8C9BB8F2-E61B-4FCD-982F-CB57F4BA427F}" type="presOf" srcId="{9DA52117-19E9-4FA8-B7F2-DB77F5DA387B}" destId="{45E7092D-F39D-4CE6-8BA8-213EAB0D8DEC}" srcOrd="0" destOrd="0" presId="urn:microsoft.com/office/officeart/2005/8/layout/hList2"/>
    <dgm:cxn modelId="{C32776C5-1572-4051-A2E7-491DD691CF48}" type="presOf" srcId="{408318CB-8CE8-4153-9FAC-49215626C8CA}" destId="{DCB5EE91-3DA7-4B42-98A5-49AEB4E669F0}" srcOrd="0" destOrd="1" presId="urn:microsoft.com/office/officeart/2005/8/layout/hList2"/>
    <dgm:cxn modelId="{093915FB-C4FB-40AD-8906-4706E281EE4C}" srcId="{FE07F9C5-5FBB-4C55-93AB-05D79EC5B0BF}" destId="{7067BB7D-FD8C-43F6-8F01-CA3C1DAFE59C}" srcOrd="0" destOrd="0" parTransId="{77044817-7912-48F0-A5AC-E50068D03244}" sibTransId="{73AD04CF-9F58-4972-A05E-C27C90A8C86D}"/>
    <dgm:cxn modelId="{8181E890-695D-45C9-8083-5F0243850075}" type="presOf" srcId="{A9EC0D4D-60D9-4200-806E-458A0F209ECF}" destId="{DCB5EE91-3DA7-4B42-98A5-49AEB4E669F0}" srcOrd="0" destOrd="2" presId="urn:microsoft.com/office/officeart/2005/8/layout/hList2"/>
    <dgm:cxn modelId="{FA19E86D-5F6D-4C97-B325-034A5030CBC4}" srcId="{9B6B4698-86D1-49E7-A456-9D408ABC0635}" destId="{95EB2863-F975-45D4-A1A1-ECD280704399}" srcOrd="1" destOrd="0" parTransId="{03A5508E-B2E7-4E09-AA20-5D4CF4982EB1}" sibTransId="{7FC2018E-400B-40F3-92AF-E380D57F130C}"/>
    <dgm:cxn modelId="{5206DFF5-BEE6-46D3-94CE-CF5C2F3C562A}" srcId="{9B6B4698-86D1-49E7-A456-9D408ABC0635}" destId="{D4411F2D-7112-4B39-8D6B-247B07DC1FB5}" srcOrd="3" destOrd="0" parTransId="{83C1197F-526F-4BE2-AC6A-62A84D387E1E}" sibTransId="{D5668AE6-0DBF-4D63-B344-5473F572284B}"/>
    <dgm:cxn modelId="{AC7E5AB7-4A9D-4771-BB46-6F1F6D1A8E90}" srcId="{FE07F9C5-5FBB-4C55-93AB-05D79EC5B0BF}" destId="{9B6B4698-86D1-49E7-A456-9D408ABC0635}" srcOrd="1" destOrd="0" parTransId="{8B20C11A-AE26-4BFF-958E-9EE8BEA9EBBD}" sibTransId="{D181BC82-88CC-4A67-9D52-0C5622B0AF22}"/>
    <dgm:cxn modelId="{A955843F-E6DA-41A0-9734-C4CA5291A288}" type="presOf" srcId="{95EB2863-F975-45D4-A1A1-ECD280704399}" destId="{45E7092D-F39D-4CE6-8BA8-213EAB0D8DEC}" srcOrd="0" destOrd="1" presId="urn:microsoft.com/office/officeart/2005/8/layout/hList2"/>
    <dgm:cxn modelId="{0F8C9E28-7FE8-4407-86F6-946C9DAD39D8}" srcId="{9B6B4698-86D1-49E7-A456-9D408ABC0635}" destId="{9DA52117-19E9-4FA8-B7F2-DB77F5DA387B}" srcOrd="0" destOrd="0" parTransId="{0EB6A7F5-C747-47CB-A5AE-0ADA5FB32AAB}" sibTransId="{2D0E0D2A-8CD3-4EBE-BE17-3748F3C4CFC2}"/>
    <dgm:cxn modelId="{02A04317-AD4B-40BF-9111-D6E6408AC960}" type="presOf" srcId="{9B6B4698-86D1-49E7-A456-9D408ABC0635}" destId="{C7329767-1914-45C6-9F16-17A66DF050F7}" srcOrd="0" destOrd="0" presId="urn:microsoft.com/office/officeart/2005/8/layout/hList2"/>
    <dgm:cxn modelId="{71731520-7416-4F2F-B0EE-3F96A70270EB}" type="presParOf" srcId="{9C7A9196-BDD9-4367-9598-A7D8E31F3699}" destId="{E7301DC9-2123-4981-B89B-03B77091797C}" srcOrd="0" destOrd="0" presId="urn:microsoft.com/office/officeart/2005/8/layout/hList2"/>
    <dgm:cxn modelId="{72F0795D-6765-4875-B837-CA8A0A47E2DF}" type="presParOf" srcId="{E7301DC9-2123-4981-B89B-03B77091797C}" destId="{3F1C0B34-E718-428F-870C-88F2BB660F73}" srcOrd="0" destOrd="0" presId="urn:microsoft.com/office/officeart/2005/8/layout/hList2"/>
    <dgm:cxn modelId="{982B592F-7E23-4A41-988B-4B83BE77364A}" type="presParOf" srcId="{E7301DC9-2123-4981-B89B-03B77091797C}" destId="{DCB5EE91-3DA7-4B42-98A5-49AEB4E669F0}" srcOrd="1" destOrd="0" presId="urn:microsoft.com/office/officeart/2005/8/layout/hList2"/>
    <dgm:cxn modelId="{52151F94-5C69-4EAF-8B5D-DF21E93536C6}" type="presParOf" srcId="{E7301DC9-2123-4981-B89B-03B77091797C}" destId="{668DF5B0-2F79-4E36-8FA3-8963E59AE92C}" srcOrd="2" destOrd="0" presId="urn:microsoft.com/office/officeart/2005/8/layout/hList2"/>
    <dgm:cxn modelId="{499BFC17-28CC-4945-9386-A6B49222245E}" type="presParOf" srcId="{9C7A9196-BDD9-4367-9598-A7D8E31F3699}" destId="{F74C5B44-C669-4D98-93A7-725E7077517D}" srcOrd="1" destOrd="0" presId="urn:microsoft.com/office/officeart/2005/8/layout/hList2"/>
    <dgm:cxn modelId="{ED4814D1-D63C-4A89-8157-9E358EB83C55}" type="presParOf" srcId="{9C7A9196-BDD9-4367-9598-A7D8E31F3699}" destId="{9874F98B-A510-4E9F-B8DF-EEBC0C445549}" srcOrd="2" destOrd="0" presId="urn:microsoft.com/office/officeart/2005/8/layout/hList2"/>
    <dgm:cxn modelId="{63ECE196-6FFC-49C0-A903-50F43720BB23}" type="presParOf" srcId="{9874F98B-A510-4E9F-B8DF-EEBC0C445549}" destId="{B2C1E9E4-37AD-4AC1-A436-068966F02A23}" srcOrd="0" destOrd="0" presId="urn:microsoft.com/office/officeart/2005/8/layout/hList2"/>
    <dgm:cxn modelId="{15E76BA7-C800-4B6B-AED6-5BC6EB4F5FE6}" type="presParOf" srcId="{9874F98B-A510-4E9F-B8DF-EEBC0C445549}" destId="{45E7092D-F39D-4CE6-8BA8-213EAB0D8DEC}" srcOrd="1" destOrd="0" presId="urn:microsoft.com/office/officeart/2005/8/layout/hList2"/>
    <dgm:cxn modelId="{7A52745B-034A-4617-82DD-07745D37881A}" type="presParOf" srcId="{9874F98B-A510-4E9F-B8DF-EEBC0C445549}" destId="{C7329767-1914-45C6-9F16-17A66DF050F7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709A8C-D446-4AA1-9F0A-126891C64763}" type="doc">
      <dgm:prSet loTypeId="urn:microsoft.com/office/officeart/2009/3/layout/OpposingIdeas" loCatId="relationship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de-DE"/>
        </a:p>
      </dgm:t>
    </dgm:pt>
    <dgm:pt modelId="{D6A083D9-A9CC-4827-874B-FC2B2B591657}">
      <dgm:prSet phldrT="[Text]"/>
      <dgm:spPr>
        <a:xfrm rot="16200000">
          <a:off x="-1045698" y="1146461"/>
          <a:ext cx="2921341" cy="829944"/>
        </a:xfrm>
        <a:prstGeom prst="rightArrow">
          <a:avLst>
            <a:gd name="adj1" fmla="val 49830"/>
            <a:gd name="adj2" fmla="val 60660"/>
          </a:avLst>
        </a:prstGeo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r>
            <a:rPr lang="de-DE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derzeit ersichtliche Anpassungsbedarfe</a:t>
          </a:r>
          <a:endParaRPr lang="de-DE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A6F7500C-674F-401C-A0D4-6A1A2BBEC56B}" type="parTrans" cxnId="{CB23D6CA-9BBD-49A0-878B-4D0D6A73D718}">
      <dgm:prSet/>
      <dgm:spPr/>
      <dgm:t>
        <a:bodyPr/>
        <a:lstStyle/>
        <a:p>
          <a:endParaRPr lang="de-DE"/>
        </a:p>
      </dgm:t>
    </dgm:pt>
    <dgm:pt modelId="{B3691F2B-DA4A-4745-8DA2-82EDE74B7A8D}" type="sibTrans" cxnId="{CB23D6CA-9BBD-49A0-878B-4D0D6A73D718}">
      <dgm:prSet/>
      <dgm:spPr/>
      <dgm:t>
        <a:bodyPr/>
        <a:lstStyle/>
        <a:p>
          <a:endParaRPr lang="de-DE"/>
        </a:p>
      </dgm:t>
    </dgm:pt>
    <dgm:pt modelId="{B7918465-54DC-4642-9F81-FC34BEA61037}">
      <dgm:prSet/>
      <dgm:spPr>
        <a:xfrm>
          <a:off x="995933" y="993395"/>
          <a:ext cx="2157857" cy="2272154"/>
        </a:xfrm>
        <a:prstGeom prst="rect">
          <a:avLst/>
        </a:prstGeom>
        <a:noFill/>
        <a:ln>
          <a:noFill/>
        </a:ln>
        <a:effectLst/>
        <a:sp3d/>
      </dgm:spPr>
      <dgm:t>
        <a:bodyPr/>
        <a:lstStyle/>
        <a:p>
          <a:r>
            <a:rPr lang="de-D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Wartezeiten für Kunden</a:t>
          </a:r>
        </a:p>
      </dgm:t>
    </dgm:pt>
    <dgm:pt modelId="{2F686401-BAAF-4A5B-9ACE-A8C5A198416C}" type="parTrans" cxnId="{06B8CD9B-DA26-4BEC-91D7-6647E39E25E5}">
      <dgm:prSet/>
      <dgm:spPr/>
      <dgm:t>
        <a:bodyPr/>
        <a:lstStyle/>
        <a:p>
          <a:endParaRPr lang="de-DE"/>
        </a:p>
      </dgm:t>
    </dgm:pt>
    <dgm:pt modelId="{66224A52-B800-479C-876A-A1C23EA6E6DF}" type="sibTrans" cxnId="{06B8CD9B-DA26-4BEC-91D7-6647E39E25E5}">
      <dgm:prSet/>
      <dgm:spPr/>
      <dgm:t>
        <a:bodyPr/>
        <a:lstStyle/>
        <a:p>
          <a:endParaRPr lang="de-DE"/>
        </a:p>
      </dgm:t>
    </dgm:pt>
    <dgm:pt modelId="{67215F35-4820-4C68-83CA-D13580D8E4C7}">
      <dgm:prSet/>
      <dgm:spPr>
        <a:xfrm>
          <a:off x="995933" y="993395"/>
          <a:ext cx="2157857" cy="2272154"/>
        </a:xfrm>
        <a:prstGeom prst="rect">
          <a:avLst/>
        </a:prstGeom>
        <a:noFill/>
        <a:ln>
          <a:noFill/>
        </a:ln>
        <a:effectLst/>
        <a:sp3d/>
      </dgm:spPr>
      <dgm:t>
        <a:bodyPr/>
        <a:lstStyle/>
        <a:p>
          <a:r>
            <a:rPr lang="de-D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Personaldisposition insbesondere in </a:t>
          </a:r>
          <a:r>
            <a:rPr lang="de-DE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BVSt</a:t>
          </a:r>
          <a:endParaRPr lang="de-DE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393B3960-D8CD-4E72-A8E7-393485A00520}" type="parTrans" cxnId="{37A179CA-5E78-43FF-A567-486BA6815BC2}">
      <dgm:prSet/>
      <dgm:spPr/>
      <dgm:t>
        <a:bodyPr/>
        <a:lstStyle/>
        <a:p>
          <a:endParaRPr lang="de-DE"/>
        </a:p>
      </dgm:t>
    </dgm:pt>
    <dgm:pt modelId="{05E71607-E3C0-4293-86D7-BD3B89E17608}" type="sibTrans" cxnId="{37A179CA-5E78-43FF-A567-486BA6815BC2}">
      <dgm:prSet/>
      <dgm:spPr/>
      <dgm:t>
        <a:bodyPr/>
        <a:lstStyle/>
        <a:p>
          <a:endParaRPr lang="de-DE"/>
        </a:p>
      </dgm:t>
    </dgm:pt>
    <dgm:pt modelId="{9AF6B8E9-45F5-4C09-9E27-93CA9946877C}">
      <dgm:prSet/>
      <dgm:spPr>
        <a:xfrm>
          <a:off x="3485768" y="993395"/>
          <a:ext cx="2157857" cy="2272154"/>
        </a:xfrm>
        <a:prstGeom prst="rect">
          <a:avLst/>
        </a:prstGeom>
        <a:noFill/>
        <a:ln>
          <a:noFill/>
        </a:ln>
        <a:effectLst/>
        <a:sp3d/>
      </dgm:spPr>
      <dgm:t>
        <a:bodyPr/>
        <a:lstStyle/>
        <a:p>
          <a:r>
            <a:rPr lang="de-D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Verringerung des Aufwands zur Dokumentenverwaltung</a:t>
          </a:r>
        </a:p>
      </dgm:t>
    </dgm:pt>
    <dgm:pt modelId="{6F422FCC-7AD1-4226-A214-A156C8B6BFF3}">
      <dgm:prSet/>
      <dgm:spPr>
        <a:xfrm>
          <a:off x="3485768" y="993395"/>
          <a:ext cx="2157857" cy="2272154"/>
        </a:xfrm>
        <a:prstGeom prst="rect">
          <a:avLst/>
        </a:prstGeom>
        <a:noFill/>
        <a:ln>
          <a:noFill/>
        </a:ln>
        <a:effectLst/>
        <a:sp3d/>
      </dgm:spPr>
      <dgm:t>
        <a:bodyPr/>
        <a:lstStyle/>
        <a:p>
          <a:r>
            <a:rPr lang="de-D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Qualitätssteigerung und Vereinheitlichung der Bearbeitung durch sofortiges Erkennen und Beheben von Fehlern</a:t>
          </a:r>
        </a:p>
      </dgm:t>
    </dgm:pt>
    <dgm:pt modelId="{0A3FC897-BB4F-4C2F-9F79-B6473EC59DEE}">
      <dgm:prSet/>
      <dgm:spPr>
        <a:xfrm>
          <a:off x="3485768" y="993395"/>
          <a:ext cx="2157857" cy="2272154"/>
        </a:xfrm>
        <a:prstGeom prst="rect">
          <a:avLst/>
        </a:prstGeom>
        <a:noFill/>
        <a:ln>
          <a:noFill/>
        </a:ln>
        <a:effectLst/>
        <a:sp3d/>
      </dgm:spPr>
      <dgm:t>
        <a:bodyPr/>
        <a:lstStyle/>
        <a:p>
          <a:r>
            <a:rPr lang="de-D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Sicherstellung der korrekten Gebührenvereinnahmung</a:t>
          </a:r>
        </a:p>
      </dgm:t>
    </dgm:pt>
    <dgm:pt modelId="{9CEE399A-A9BE-4079-9CDD-4776C8069C4D}">
      <dgm:prSet/>
      <dgm:spPr>
        <a:xfrm>
          <a:off x="3485768" y="993395"/>
          <a:ext cx="2157857" cy="2272154"/>
        </a:xfrm>
        <a:prstGeom prst="rect">
          <a:avLst/>
        </a:prstGeom>
        <a:noFill/>
        <a:ln>
          <a:noFill/>
        </a:ln>
        <a:effectLst/>
        <a:sp3d/>
      </dgm:spPr>
      <dgm:t>
        <a:bodyPr/>
        <a:lstStyle/>
        <a:p>
          <a:r>
            <a:rPr lang="de-D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Ständige inhaltliche Prüfung und lfd. Korrektur aller Vorgänge</a:t>
          </a:r>
        </a:p>
      </dgm:t>
    </dgm:pt>
    <dgm:pt modelId="{334650CA-3E0D-4967-9791-DDD21D9EFF06}">
      <dgm:prSet/>
      <dgm:spPr>
        <a:xfrm rot="5400000">
          <a:off x="4763916" y="2282538"/>
          <a:ext cx="2921341" cy="829944"/>
        </a:xfrm>
        <a:prstGeom prst="rightArrow">
          <a:avLst>
            <a:gd name="adj1" fmla="val 49830"/>
            <a:gd name="adj2" fmla="val 60660"/>
          </a:avLst>
        </a:prstGeo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r>
            <a:rPr lang="de-D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b</a:t>
          </a:r>
          <a:r>
            <a:rPr lang="de-D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ereits eingetretene positive Effekte</a:t>
          </a:r>
        </a:p>
      </dgm:t>
    </dgm:pt>
    <dgm:pt modelId="{F8CCDB0C-CEBC-4255-94B2-D819B5A7021F}" type="sibTrans" cxnId="{594EBD35-9D62-498B-AB35-EFDEB44DDBFC}">
      <dgm:prSet/>
      <dgm:spPr/>
      <dgm:t>
        <a:bodyPr/>
        <a:lstStyle/>
        <a:p>
          <a:endParaRPr lang="de-DE"/>
        </a:p>
      </dgm:t>
    </dgm:pt>
    <dgm:pt modelId="{8D380649-1C99-4835-AB3E-DAAA365D6C7F}" type="parTrans" cxnId="{594EBD35-9D62-498B-AB35-EFDEB44DDBFC}">
      <dgm:prSet/>
      <dgm:spPr/>
      <dgm:t>
        <a:bodyPr/>
        <a:lstStyle/>
        <a:p>
          <a:endParaRPr lang="de-DE"/>
        </a:p>
      </dgm:t>
    </dgm:pt>
    <dgm:pt modelId="{F6C93DD5-0807-432B-8EBA-DEC1FD1D549D}" type="sibTrans" cxnId="{13EDE7CE-5A01-4338-9087-FCA45880986C}">
      <dgm:prSet/>
      <dgm:spPr/>
      <dgm:t>
        <a:bodyPr/>
        <a:lstStyle/>
        <a:p>
          <a:endParaRPr lang="de-DE"/>
        </a:p>
      </dgm:t>
    </dgm:pt>
    <dgm:pt modelId="{92C10B14-0FA5-44EC-8677-BF7DB45331B3}" type="parTrans" cxnId="{13EDE7CE-5A01-4338-9087-FCA45880986C}">
      <dgm:prSet/>
      <dgm:spPr/>
      <dgm:t>
        <a:bodyPr/>
        <a:lstStyle/>
        <a:p>
          <a:endParaRPr lang="de-DE"/>
        </a:p>
      </dgm:t>
    </dgm:pt>
    <dgm:pt modelId="{032A73DF-F796-4D0C-9805-804FA927161E}" type="sibTrans" cxnId="{AA70082F-CC4A-4767-8964-B3901F5728DC}">
      <dgm:prSet/>
      <dgm:spPr/>
      <dgm:t>
        <a:bodyPr/>
        <a:lstStyle/>
        <a:p>
          <a:endParaRPr lang="de-DE"/>
        </a:p>
      </dgm:t>
    </dgm:pt>
    <dgm:pt modelId="{ED656BE0-2C76-45B3-A254-47E69D5AED38}" type="parTrans" cxnId="{AA70082F-CC4A-4767-8964-B3901F5728DC}">
      <dgm:prSet/>
      <dgm:spPr/>
      <dgm:t>
        <a:bodyPr/>
        <a:lstStyle/>
        <a:p>
          <a:endParaRPr lang="de-DE"/>
        </a:p>
      </dgm:t>
    </dgm:pt>
    <dgm:pt modelId="{A74D4612-2046-4361-8C8A-6D54895C1679}" type="sibTrans" cxnId="{FB82503D-DA7C-4412-BB5A-51F6C9E884FE}">
      <dgm:prSet/>
      <dgm:spPr/>
      <dgm:t>
        <a:bodyPr/>
        <a:lstStyle/>
        <a:p>
          <a:endParaRPr lang="de-DE"/>
        </a:p>
      </dgm:t>
    </dgm:pt>
    <dgm:pt modelId="{F5EDE1DE-433F-4F7C-8A1B-BA2B73E224BF}" type="parTrans" cxnId="{FB82503D-DA7C-4412-BB5A-51F6C9E884FE}">
      <dgm:prSet/>
      <dgm:spPr/>
      <dgm:t>
        <a:bodyPr/>
        <a:lstStyle/>
        <a:p>
          <a:endParaRPr lang="de-DE"/>
        </a:p>
      </dgm:t>
    </dgm:pt>
    <dgm:pt modelId="{17682B91-051D-4788-BEDA-331FF8A6F893}" type="sibTrans" cxnId="{5F059056-60D9-455B-BBEB-5FBAAA6CFE58}">
      <dgm:prSet/>
      <dgm:spPr/>
      <dgm:t>
        <a:bodyPr/>
        <a:lstStyle/>
        <a:p>
          <a:endParaRPr lang="de-DE"/>
        </a:p>
      </dgm:t>
    </dgm:pt>
    <dgm:pt modelId="{C8E69D37-70B3-49AB-B977-3FCDC362FF15}" type="parTrans" cxnId="{5F059056-60D9-455B-BBEB-5FBAAA6CFE58}">
      <dgm:prSet/>
      <dgm:spPr/>
      <dgm:t>
        <a:bodyPr/>
        <a:lstStyle/>
        <a:p>
          <a:endParaRPr lang="de-DE"/>
        </a:p>
      </dgm:t>
    </dgm:pt>
    <dgm:pt modelId="{5B42A020-6C7F-4500-A3C2-4C8A5B528C3E}" type="pres">
      <dgm:prSet presAssocID="{D0709A8C-D446-4AA1-9F0A-126891C64763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C4BCC966-4E68-4A97-AB72-0AAD9E6354F5}" type="pres">
      <dgm:prSet presAssocID="{D0709A8C-D446-4AA1-9F0A-126891C64763}" presName="Background" presStyleLbl="node1" presStyleIdx="0" presStyleCnt="1"/>
      <dgm:spPr>
        <a:xfrm>
          <a:off x="829944" y="790524"/>
          <a:ext cx="4979670" cy="2677896"/>
        </a:xfrm>
        <a:prstGeom prst="round2DiagRect">
          <a:avLst>
            <a:gd name="adj1" fmla="val 0"/>
            <a:gd name="adj2" fmla="val 16670"/>
          </a:avLst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ysClr>
            </a:gs>
            <a:gs pos="50000">
              <a:sysClr val="window" lastClr="FFFFFF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ys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endParaRPr lang="de-DE"/>
        </a:p>
      </dgm:t>
    </dgm:pt>
    <dgm:pt modelId="{24AD22B2-CB80-4B37-8677-12EDE58037F3}" type="pres">
      <dgm:prSet presAssocID="{D0709A8C-D446-4AA1-9F0A-126891C64763}" presName="Divider" presStyleLbl="callout" presStyleIdx="0" presStyleCnt="1"/>
      <dgm:spPr>
        <a:xfrm>
          <a:off x="3319779" y="1074543"/>
          <a:ext cx="663" cy="2109857"/>
        </a:xfrm>
        <a:prstGeom prst="line">
          <a:avLst/>
        </a:prstGeom>
        <a:noFill/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de-DE"/>
        </a:p>
      </dgm:t>
    </dgm:pt>
    <dgm:pt modelId="{1DC8B11B-F0E8-4602-951C-50F8D0EC9799}" type="pres">
      <dgm:prSet presAssocID="{D0709A8C-D446-4AA1-9F0A-126891C64763}" presName="ChildText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BEDFE99-4E61-43C3-BDD2-1601537EE594}" type="pres">
      <dgm:prSet presAssocID="{D0709A8C-D446-4AA1-9F0A-126891C64763}" presName="ChildText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9DA66A5-AEF5-4285-8502-6182BD9CC034}" type="pres">
      <dgm:prSet presAssocID="{D0709A8C-D446-4AA1-9F0A-126891C64763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36412FD6-13E3-4C8E-A16E-01DD85B83E68}" type="pres">
      <dgm:prSet presAssocID="{D0709A8C-D446-4AA1-9F0A-126891C64763}" presName="ParentShape1" presStyleLbl="alignImgPlace1" presStyleIdx="0" presStyleCnt="2">
        <dgm:presLayoutVars/>
      </dgm:prSet>
      <dgm:spPr/>
      <dgm:t>
        <a:bodyPr/>
        <a:lstStyle/>
        <a:p>
          <a:endParaRPr lang="de-DE"/>
        </a:p>
      </dgm:t>
    </dgm:pt>
    <dgm:pt modelId="{4F209C81-AB25-4CAE-9A61-0087C054C5BD}" type="pres">
      <dgm:prSet presAssocID="{D0709A8C-D446-4AA1-9F0A-126891C64763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E4B9B041-3E29-42C9-BBCA-85E04207D4EE}" type="pres">
      <dgm:prSet presAssocID="{D0709A8C-D446-4AA1-9F0A-126891C64763}" presName="ParentShape2" presStyleLbl="alignImgPlace1" presStyleIdx="1" presStyleCnt="2">
        <dgm:presLayoutVars/>
      </dgm:prSet>
      <dgm:spPr/>
      <dgm:t>
        <a:bodyPr/>
        <a:lstStyle/>
        <a:p>
          <a:endParaRPr lang="de-DE"/>
        </a:p>
      </dgm:t>
    </dgm:pt>
  </dgm:ptLst>
  <dgm:cxnLst>
    <dgm:cxn modelId="{8545B6F9-571E-4546-9309-0F1EC059FB0D}" type="presOf" srcId="{334650CA-3E0D-4967-9791-DDD21D9EFF06}" destId="{4F209C81-AB25-4CAE-9A61-0087C054C5BD}" srcOrd="0" destOrd="0" presId="urn:microsoft.com/office/officeart/2009/3/layout/OpposingIdeas"/>
    <dgm:cxn modelId="{06B8CD9B-DA26-4BEC-91D7-6647E39E25E5}" srcId="{D6A083D9-A9CC-4827-874B-FC2B2B591657}" destId="{B7918465-54DC-4642-9F81-FC34BEA61037}" srcOrd="0" destOrd="0" parTransId="{2F686401-BAAF-4A5B-9ACE-A8C5A198416C}" sibTransId="{66224A52-B800-479C-876A-A1C23EA6E6DF}"/>
    <dgm:cxn modelId="{29F55D0A-B86D-4815-B719-91E7EC22E3C9}" type="presOf" srcId="{9CEE399A-A9BE-4079-9CDD-4776C8069C4D}" destId="{1BEDFE99-4E61-43C3-BDD2-1601537EE594}" srcOrd="0" destOrd="0" presId="urn:microsoft.com/office/officeart/2009/3/layout/OpposingIdeas"/>
    <dgm:cxn modelId="{FB82503D-DA7C-4412-BB5A-51F6C9E884FE}" srcId="{334650CA-3E0D-4967-9791-DDD21D9EFF06}" destId="{0A3FC897-BB4F-4C2F-9F79-B6473EC59DEE}" srcOrd="1" destOrd="0" parTransId="{F5EDE1DE-433F-4F7C-8A1B-BA2B73E224BF}" sibTransId="{A74D4612-2046-4361-8C8A-6D54895C1679}"/>
    <dgm:cxn modelId="{5F059056-60D9-455B-BBEB-5FBAAA6CFE58}" srcId="{334650CA-3E0D-4967-9791-DDD21D9EFF06}" destId="{9CEE399A-A9BE-4079-9CDD-4776C8069C4D}" srcOrd="0" destOrd="0" parTransId="{C8E69D37-70B3-49AB-B977-3FCDC362FF15}" sibTransId="{17682B91-051D-4788-BEDA-331FF8A6F893}"/>
    <dgm:cxn modelId="{D469C7AE-3A6C-45C4-A541-EDB110874C9B}" type="presOf" srcId="{9AF6B8E9-45F5-4C09-9E27-93CA9946877C}" destId="{1BEDFE99-4E61-43C3-BDD2-1601537EE594}" srcOrd="0" destOrd="3" presId="urn:microsoft.com/office/officeart/2009/3/layout/OpposingIdeas"/>
    <dgm:cxn modelId="{F2DE8F32-91B0-4DE6-A308-B04731C76996}" type="presOf" srcId="{334650CA-3E0D-4967-9791-DDD21D9EFF06}" destId="{E4B9B041-3E29-42C9-BBCA-85E04207D4EE}" srcOrd="1" destOrd="0" presId="urn:microsoft.com/office/officeart/2009/3/layout/OpposingIdeas"/>
    <dgm:cxn modelId="{594EBD35-9D62-498B-AB35-EFDEB44DDBFC}" srcId="{D0709A8C-D446-4AA1-9F0A-126891C64763}" destId="{334650CA-3E0D-4967-9791-DDD21D9EFF06}" srcOrd="1" destOrd="0" parTransId="{8D380649-1C99-4835-AB3E-DAAA365D6C7F}" sibTransId="{F8CCDB0C-CEBC-4255-94B2-D819B5A7021F}"/>
    <dgm:cxn modelId="{CB23D6CA-9BBD-49A0-878B-4D0D6A73D718}" srcId="{D0709A8C-D446-4AA1-9F0A-126891C64763}" destId="{D6A083D9-A9CC-4827-874B-FC2B2B591657}" srcOrd="0" destOrd="0" parTransId="{A6F7500C-674F-401C-A0D4-6A1A2BBEC56B}" sibTransId="{B3691F2B-DA4A-4745-8DA2-82EDE74B7A8D}"/>
    <dgm:cxn modelId="{2155CC5B-10A3-4F4D-82A7-1205AAF269B2}" type="presOf" srcId="{67215F35-4820-4C68-83CA-D13580D8E4C7}" destId="{1DC8B11B-F0E8-4602-951C-50F8D0EC9799}" srcOrd="0" destOrd="1" presId="urn:microsoft.com/office/officeart/2009/3/layout/OpposingIdeas"/>
    <dgm:cxn modelId="{AA70082F-CC4A-4767-8964-B3901F5728DC}" srcId="{334650CA-3E0D-4967-9791-DDD21D9EFF06}" destId="{6F422FCC-7AD1-4226-A214-A156C8B6BFF3}" srcOrd="2" destOrd="0" parTransId="{ED656BE0-2C76-45B3-A254-47E69D5AED38}" sibTransId="{032A73DF-F796-4D0C-9805-804FA927161E}"/>
    <dgm:cxn modelId="{13EDE7CE-5A01-4338-9087-FCA45880986C}" srcId="{334650CA-3E0D-4967-9791-DDD21D9EFF06}" destId="{9AF6B8E9-45F5-4C09-9E27-93CA9946877C}" srcOrd="3" destOrd="0" parTransId="{92C10B14-0FA5-44EC-8677-BF7DB45331B3}" sibTransId="{F6C93DD5-0807-432B-8EBA-DEC1FD1D549D}"/>
    <dgm:cxn modelId="{E58F0406-4D01-42AA-8745-F54899953027}" type="presOf" srcId="{6F422FCC-7AD1-4226-A214-A156C8B6BFF3}" destId="{1BEDFE99-4E61-43C3-BDD2-1601537EE594}" srcOrd="0" destOrd="2" presId="urn:microsoft.com/office/officeart/2009/3/layout/OpposingIdeas"/>
    <dgm:cxn modelId="{79913A96-251A-43EF-AF87-F5A5A9C55761}" type="presOf" srcId="{D0709A8C-D446-4AA1-9F0A-126891C64763}" destId="{5B42A020-6C7F-4500-A3C2-4C8A5B528C3E}" srcOrd="0" destOrd="0" presId="urn:microsoft.com/office/officeart/2009/3/layout/OpposingIdeas"/>
    <dgm:cxn modelId="{37A179CA-5E78-43FF-A567-486BA6815BC2}" srcId="{D6A083D9-A9CC-4827-874B-FC2B2B591657}" destId="{67215F35-4820-4C68-83CA-D13580D8E4C7}" srcOrd="1" destOrd="0" parTransId="{393B3960-D8CD-4E72-A8E7-393485A00520}" sibTransId="{05E71607-E3C0-4293-86D7-BD3B89E17608}"/>
    <dgm:cxn modelId="{4FA9A08C-591B-4849-BBFA-2859416D8B3F}" type="presOf" srcId="{0A3FC897-BB4F-4C2F-9F79-B6473EC59DEE}" destId="{1BEDFE99-4E61-43C3-BDD2-1601537EE594}" srcOrd="0" destOrd="1" presId="urn:microsoft.com/office/officeart/2009/3/layout/OpposingIdeas"/>
    <dgm:cxn modelId="{BB826387-0895-4276-AF7D-4169ED0F81D6}" type="presOf" srcId="{D6A083D9-A9CC-4827-874B-FC2B2B591657}" destId="{D9DA66A5-AEF5-4285-8502-6182BD9CC034}" srcOrd="0" destOrd="0" presId="urn:microsoft.com/office/officeart/2009/3/layout/OpposingIdeas"/>
    <dgm:cxn modelId="{1AC66556-110A-45C3-9A92-309396E7E3E1}" type="presOf" srcId="{D6A083D9-A9CC-4827-874B-FC2B2B591657}" destId="{36412FD6-13E3-4C8E-A16E-01DD85B83E68}" srcOrd="1" destOrd="0" presId="urn:microsoft.com/office/officeart/2009/3/layout/OpposingIdeas"/>
    <dgm:cxn modelId="{3D9BF25C-4A14-4552-B9E0-FC86A714DFCC}" type="presOf" srcId="{B7918465-54DC-4642-9F81-FC34BEA61037}" destId="{1DC8B11B-F0E8-4602-951C-50F8D0EC9799}" srcOrd="0" destOrd="0" presId="urn:microsoft.com/office/officeart/2009/3/layout/OpposingIdeas"/>
    <dgm:cxn modelId="{106636EF-8C2B-499E-AA49-98DB2C50A746}" type="presParOf" srcId="{5B42A020-6C7F-4500-A3C2-4C8A5B528C3E}" destId="{C4BCC966-4E68-4A97-AB72-0AAD9E6354F5}" srcOrd="0" destOrd="0" presId="urn:microsoft.com/office/officeart/2009/3/layout/OpposingIdeas"/>
    <dgm:cxn modelId="{B352D07A-1979-420A-94AF-A0440190A405}" type="presParOf" srcId="{5B42A020-6C7F-4500-A3C2-4C8A5B528C3E}" destId="{24AD22B2-CB80-4B37-8677-12EDE58037F3}" srcOrd="1" destOrd="0" presId="urn:microsoft.com/office/officeart/2009/3/layout/OpposingIdeas"/>
    <dgm:cxn modelId="{6801A494-2E52-4684-9BCE-F21632BB3E6E}" type="presParOf" srcId="{5B42A020-6C7F-4500-A3C2-4C8A5B528C3E}" destId="{1DC8B11B-F0E8-4602-951C-50F8D0EC9799}" srcOrd="2" destOrd="0" presId="urn:microsoft.com/office/officeart/2009/3/layout/OpposingIdeas"/>
    <dgm:cxn modelId="{60538E3E-AD60-49BE-925B-131647F6EC4E}" type="presParOf" srcId="{5B42A020-6C7F-4500-A3C2-4C8A5B528C3E}" destId="{1BEDFE99-4E61-43C3-BDD2-1601537EE594}" srcOrd="3" destOrd="0" presId="urn:microsoft.com/office/officeart/2009/3/layout/OpposingIdeas"/>
    <dgm:cxn modelId="{316E1AE0-998C-45BD-AF1F-9D483F9C2124}" type="presParOf" srcId="{5B42A020-6C7F-4500-A3C2-4C8A5B528C3E}" destId="{D9DA66A5-AEF5-4285-8502-6182BD9CC034}" srcOrd="4" destOrd="0" presId="urn:microsoft.com/office/officeart/2009/3/layout/OpposingIdeas"/>
    <dgm:cxn modelId="{79F71846-01BC-46BB-9A28-6C431EA66771}" type="presParOf" srcId="{5B42A020-6C7F-4500-A3C2-4C8A5B528C3E}" destId="{36412FD6-13E3-4C8E-A16E-01DD85B83E68}" srcOrd="5" destOrd="0" presId="urn:microsoft.com/office/officeart/2009/3/layout/OpposingIdeas"/>
    <dgm:cxn modelId="{74131B9E-9C21-48B2-B421-04AAC5F2D7B0}" type="presParOf" srcId="{5B42A020-6C7F-4500-A3C2-4C8A5B528C3E}" destId="{4F209C81-AB25-4CAE-9A61-0087C054C5BD}" srcOrd="6" destOrd="0" presId="urn:microsoft.com/office/officeart/2009/3/layout/OpposingIdeas"/>
    <dgm:cxn modelId="{32AEF6FA-8D12-413D-B469-7A1F9BD3DDBE}" type="presParOf" srcId="{5B42A020-6C7F-4500-A3C2-4C8A5B528C3E}" destId="{E4B9B041-3E29-42C9-BBCA-85E04207D4EE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8DF5B0-2F79-4E36-8FA3-8963E59AE92C}">
      <dsp:nvSpPr>
        <dsp:cNvPr id="0" name=""/>
        <dsp:cNvSpPr/>
      </dsp:nvSpPr>
      <dsp:spPr>
        <a:xfrm rot="16200000">
          <a:off x="-1215443" y="1992788"/>
          <a:ext cx="2989309" cy="4785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22036" bIns="0" numCol="1" spcCol="1270" anchor="t" anchorCtr="0">
          <a:noAutofit/>
        </a:bodyPr>
        <a:lstStyle/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Antragsannahme</a:t>
          </a:r>
          <a:endParaRPr lang="de-DE" sz="2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-1215443" y="1992788"/>
        <a:ext cx="2989309" cy="478529"/>
      </dsp:txXfrm>
    </dsp:sp>
    <dsp:sp modelId="{DCB5EE91-3DA7-4B42-98A5-49AEB4E669F0}">
      <dsp:nvSpPr>
        <dsp:cNvPr id="0" name=""/>
        <dsp:cNvSpPr/>
      </dsp:nvSpPr>
      <dsp:spPr>
        <a:xfrm>
          <a:off x="518475" y="737398"/>
          <a:ext cx="2383584" cy="2989309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9050" cap="flat" cmpd="sng" algn="ctr">
          <a:solidFill>
            <a:srgbClr val="A5A5A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422036" rIns="135128" bIns="135128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Vorbereitung des Dokumentendrucks/ der Dokumentenausgabe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Inhaltliche Prüfung des Vorganges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Gebührenvereinnahmung</a:t>
          </a:r>
        </a:p>
      </dsp:txBody>
      <dsp:txXfrm>
        <a:off x="518475" y="737398"/>
        <a:ext cx="2383584" cy="2989309"/>
      </dsp:txXfrm>
    </dsp:sp>
    <dsp:sp modelId="{3F1C0B34-E718-428F-870C-88F2BB660F73}">
      <dsp:nvSpPr>
        <dsp:cNvPr id="0" name=""/>
        <dsp:cNvSpPr/>
      </dsp:nvSpPr>
      <dsp:spPr>
        <a:xfrm>
          <a:off x="39946" y="105739"/>
          <a:ext cx="957058" cy="957058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19050" cap="flat" cmpd="sng" algn="ctr">
          <a:solidFill>
            <a:srgbClr val="A5A5A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7329767-1914-45C6-9F16-17A66DF050F7}">
      <dsp:nvSpPr>
        <dsp:cNvPr id="0" name=""/>
        <dsp:cNvSpPr/>
      </dsp:nvSpPr>
      <dsp:spPr>
        <a:xfrm rot="16200000">
          <a:off x="2258157" y="1992788"/>
          <a:ext cx="2989309" cy="4785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22036" bIns="0" numCol="1" spcCol="1270" anchor="t" anchorCtr="0">
          <a:noAutofit/>
        </a:bodyPr>
        <a:lstStyle/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Ausgabestelle</a:t>
          </a:r>
          <a:endParaRPr lang="de-DE" sz="2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2258157" y="1992788"/>
        <a:ext cx="2989309" cy="478529"/>
      </dsp:txXfrm>
    </dsp:sp>
    <dsp:sp modelId="{45E7092D-F39D-4CE6-8BA8-213EAB0D8DEC}">
      <dsp:nvSpPr>
        <dsp:cNvPr id="0" name=""/>
        <dsp:cNvSpPr/>
      </dsp:nvSpPr>
      <dsp:spPr>
        <a:xfrm>
          <a:off x="3992077" y="737398"/>
          <a:ext cx="2383584" cy="2989309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9050" cap="flat" cmpd="sng" algn="ctr">
          <a:solidFill>
            <a:srgbClr val="A5A5A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422036" rIns="135128" bIns="135128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Druck und/oder Ausgabe der Dokumente</a:t>
          </a:r>
          <a:endParaRPr lang="de-DE" sz="1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Inhaltliche Prüfung des Vorganges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Prüfung der Gebührenvereinnahmung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Rotierende Besetzung</a:t>
          </a:r>
        </a:p>
      </dsp:txBody>
      <dsp:txXfrm>
        <a:off x="3992077" y="737398"/>
        <a:ext cx="2383584" cy="2989309"/>
      </dsp:txXfrm>
    </dsp:sp>
    <dsp:sp modelId="{B2C1E9E4-37AD-4AC1-A436-068966F02A23}">
      <dsp:nvSpPr>
        <dsp:cNvPr id="0" name=""/>
        <dsp:cNvSpPr/>
      </dsp:nvSpPr>
      <dsp:spPr>
        <a:xfrm>
          <a:off x="3513547" y="105739"/>
          <a:ext cx="957058" cy="957058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19050" cap="flat" cmpd="sng" algn="ctr">
          <a:solidFill>
            <a:srgbClr val="A5A5A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BCC966-4E68-4A97-AB72-0AAD9E6354F5}">
      <dsp:nvSpPr>
        <dsp:cNvPr id="0" name=""/>
        <dsp:cNvSpPr/>
      </dsp:nvSpPr>
      <dsp:spPr>
        <a:xfrm>
          <a:off x="935366" y="749349"/>
          <a:ext cx="5409859" cy="2909237"/>
        </a:xfrm>
        <a:prstGeom prst="round2DiagRect">
          <a:avLst>
            <a:gd name="adj1" fmla="val 0"/>
            <a:gd name="adj2" fmla="val 16670"/>
          </a:avLst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ysClr>
            </a:gs>
            <a:gs pos="50000">
              <a:sysClr val="window" lastClr="FFFFFF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ys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4AD22B2-CB80-4B37-8677-12EDE58037F3}">
      <dsp:nvSpPr>
        <dsp:cNvPr id="0" name=""/>
        <dsp:cNvSpPr/>
      </dsp:nvSpPr>
      <dsp:spPr>
        <a:xfrm>
          <a:off x="3640295" y="1057904"/>
          <a:ext cx="721" cy="2292126"/>
        </a:xfrm>
        <a:prstGeom prst="line">
          <a:avLst/>
        </a:prstGeom>
        <a:noFill/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1DC8B11B-F0E8-4602-951C-50F8D0EC9799}">
      <dsp:nvSpPr>
        <dsp:cNvPr id="0" name=""/>
        <dsp:cNvSpPr/>
      </dsp:nvSpPr>
      <dsp:spPr>
        <a:xfrm>
          <a:off x="1115694" y="969745"/>
          <a:ext cx="2344272" cy="246844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Wartezeiten für Kunden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Personaldisposition insbesondere in </a:t>
          </a:r>
          <a:r>
            <a:rPr lang="de-DE" sz="13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BVSt</a:t>
          </a:r>
          <a:endParaRPr lang="de-DE" sz="1300" kern="12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1115694" y="969745"/>
        <a:ext cx="2344272" cy="2468444"/>
      </dsp:txXfrm>
    </dsp:sp>
    <dsp:sp modelId="{1BEDFE99-4E61-43C3-BDD2-1601537EE594}">
      <dsp:nvSpPr>
        <dsp:cNvPr id="0" name=""/>
        <dsp:cNvSpPr/>
      </dsp:nvSpPr>
      <dsp:spPr>
        <a:xfrm>
          <a:off x="3820624" y="969745"/>
          <a:ext cx="2344272" cy="246844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Ständige inhaltliche Prüfung und lfd. Korrektur aller Vorgänge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Sicherstellung der korrekten Gebührenvereinnahmung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Qualitätssteigerung und Vereinheitlichung der Bearbeitung durch sofortiges Erkennen und Beheben von Fehlern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Verringerung des Aufwands zur Dokumentenverwaltung</a:t>
          </a:r>
        </a:p>
      </dsp:txBody>
      <dsp:txXfrm>
        <a:off x="3820624" y="969745"/>
        <a:ext cx="2344272" cy="2468444"/>
      </dsp:txXfrm>
    </dsp:sp>
    <dsp:sp modelId="{36412FD6-13E3-4C8E-A16E-01DD85B83E68}">
      <dsp:nvSpPr>
        <dsp:cNvPr id="0" name=""/>
        <dsp:cNvSpPr/>
      </dsp:nvSpPr>
      <dsp:spPr>
        <a:xfrm rot="16200000">
          <a:off x="-1102312" y="1136035"/>
          <a:ext cx="3173713" cy="901643"/>
        </a:xfrm>
        <a:prstGeom prst="rightArrow">
          <a:avLst>
            <a:gd name="adj1" fmla="val 49830"/>
            <a:gd name="adj2" fmla="val 60660"/>
          </a:avLst>
        </a:prstGeo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derzeit ersichtliche Anpassungsbedarfe</a:t>
          </a:r>
          <a:endParaRPr lang="de-DE" sz="13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-966043" y="1498482"/>
        <a:ext cx="2901174" cy="449289"/>
      </dsp:txXfrm>
    </dsp:sp>
    <dsp:sp modelId="{E4B9B041-3E29-42C9-BBCA-85E04207D4EE}">
      <dsp:nvSpPr>
        <dsp:cNvPr id="0" name=""/>
        <dsp:cNvSpPr/>
      </dsp:nvSpPr>
      <dsp:spPr>
        <a:xfrm rot="5400000">
          <a:off x="5209190" y="2370257"/>
          <a:ext cx="3173713" cy="901643"/>
        </a:xfrm>
        <a:prstGeom prst="rightArrow">
          <a:avLst>
            <a:gd name="adj1" fmla="val 49830"/>
            <a:gd name="adj2" fmla="val 60660"/>
          </a:avLst>
        </a:prstGeo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b</a:t>
          </a:r>
          <a:r>
            <a:rPr lang="de-DE" sz="13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ereits eingetretene positive Effekte</a:t>
          </a:r>
        </a:p>
      </dsp:txBody>
      <dsp:txXfrm>
        <a:off x="5345460" y="2460165"/>
        <a:ext cx="2901174" cy="449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3727" cy="4970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33" tIns="46067" rIns="92133" bIns="46067" numCol="1" anchor="t" anchorCtr="0" compatLnSpc="1">
            <a:prstTxWarp prst="textNoShape">
              <a:avLst/>
            </a:prstTxWarp>
          </a:bodyPr>
          <a:lstStyle>
            <a:lvl1pPr defTabSz="921799"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82" y="0"/>
            <a:ext cx="2943726" cy="4970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33" tIns="46067" rIns="92133" bIns="46067" numCol="1" anchor="t" anchorCtr="0" compatLnSpc="1">
            <a:prstTxWarp prst="textNoShape">
              <a:avLst/>
            </a:prstTxWarp>
          </a:bodyPr>
          <a:lstStyle>
            <a:lvl1pPr algn="r" defTabSz="921799" eaLnBrk="1" hangingPunct="1">
              <a:defRPr sz="1200"/>
            </a:lvl1pPr>
          </a:lstStyle>
          <a:p>
            <a:pPr>
              <a:defRPr/>
            </a:pPr>
            <a:fld id="{D9236B7C-D6E1-4344-AEAD-C933C778E3E0}" type="datetime1">
              <a:rPr lang="de-DE" altLang="de-DE"/>
              <a:pPr>
                <a:defRPr/>
              </a:pPr>
              <a:t>21.11.2017</a:t>
            </a:fld>
            <a:endParaRPr lang="de-DE" altLang="de-DE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025"/>
            <a:ext cx="2943727" cy="4970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33" tIns="46067" rIns="92133" bIns="46067" numCol="1" anchor="b" anchorCtr="0" compatLnSpc="1">
            <a:prstTxWarp prst="textNoShape">
              <a:avLst/>
            </a:prstTxWarp>
          </a:bodyPr>
          <a:lstStyle>
            <a:lvl1pPr defTabSz="921799"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82" y="9428025"/>
            <a:ext cx="2943726" cy="4970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33" tIns="46067" rIns="92133" bIns="46067" numCol="1" anchor="b" anchorCtr="0" compatLnSpc="1">
            <a:prstTxWarp prst="textNoShape">
              <a:avLst/>
            </a:prstTxWarp>
          </a:bodyPr>
          <a:lstStyle>
            <a:lvl1pPr algn="r" defTabSz="921799" eaLnBrk="1" hangingPunct="1">
              <a:defRPr sz="1200" smtClean="0"/>
            </a:lvl1pPr>
          </a:lstStyle>
          <a:p>
            <a:pPr>
              <a:defRPr/>
            </a:pPr>
            <a:fld id="{5C079A4D-4795-4C71-872F-B1C13349B2D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01485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3727" cy="4970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33" tIns="46067" rIns="92133" bIns="46067" numCol="1" anchor="t" anchorCtr="0" compatLnSpc="1">
            <a:prstTxWarp prst="textNoShape">
              <a:avLst/>
            </a:prstTxWarp>
          </a:bodyPr>
          <a:lstStyle>
            <a:lvl1pPr defTabSz="921799"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2" y="0"/>
            <a:ext cx="2943726" cy="4970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33" tIns="46067" rIns="92133" bIns="46067" numCol="1" anchor="t" anchorCtr="0" compatLnSpc="1">
            <a:prstTxWarp prst="textNoShape">
              <a:avLst/>
            </a:prstTxWarp>
          </a:bodyPr>
          <a:lstStyle>
            <a:lvl1pPr algn="r" defTabSz="921799" eaLnBrk="1" hangingPunct="1">
              <a:defRPr sz="1200"/>
            </a:lvl1pPr>
          </a:lstStyle>
          <a:p>
            <a:pPr>
              <a:defRPr/>
            </a:pPr>
            <a:fld id="{FF6A2558-A82F-4229-A2B5-01BD6EACBAD7}" type="datetime1">
              <a:rPr lang="de-DE" altLang="de-DE"/>
              <a:pPr>
                <a:defRPr/>
              </a:pPr>
              <a:t>21.11.2017</a:t>
            </a:fld>
            <a:endParaRPr lang="de-DE" alt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4" y="4714013"/>
            <a:ext cx="5437827" cy="44670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33" tIns="46067" rIns="92133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Textmasterformate durch Klicken bearbeiten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025"/>
            <a:ext cx="2943727" cy="4970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33" tIns="46067" rIns="92133" bIns="46067" numCol="1" anchor="b" anchorCtr="0" compatLnSpc="1">
            <a:prstTxWarp prst="textNoShape">
              <a:avLst/>
            </a:prstTxWarp>
          </a:bodyPr>
          <a:lstStyle>
            <a:lvl1pPr defTabSz="921799"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2" y="9428025"/>
            <a:ext cx="2943726" cy="4970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33" tIns="46067" rIns="92133" bIns="46067" numCol="1" anchor="b" anchorCtr="0" compatLnSpc="1">
            <a:prstTxWarp prst="textNoShape">
              <a:avLst/>
            </a:prstTxWarp>
          </a:bodyPr>
          <a:lstStyle>
            <a:lvl1pPr algn="r" defTabSz="921799" eaLnBrk="1" hangingPunct="1">
              <a:defRPr sz="1200" smtClean="0"/>
            </a:lvl1pPr>
          </a:lstStyle>
          <a:p>
            <a:pPr>
              <a:defRPr/>
            </a:pPr>
            <a:fld id="{9B5B90C3-3E8A-41CA-9406-DB77BEE2E70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3236731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799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1799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1799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1799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1799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1799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1799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1799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1799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36D57AC-364B-41E5-BB33-72BD55151C1D}" type="datetime1">
              <a:rPr lang="de-DE" altLang="de-DE" sz="1200"/>
              <a:pPr/>
              <a:t>21.11.2017</a:t>
            </a:fld>
            <a:endParaRPr lang="de-DE" altLang="de-DE" sz="1200"/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799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1799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1799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1799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1799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1799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1799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1799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1799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B4335B1-D3F2-4412-B43D-C5244E5AD94D}" type="slidenum">
              <a:rPr lang="de-DE" altLang="de-DE" sz="1200"/>
              <a:pPr/>
              <a:t>1</a:t>
            </a:fld>
            <a:endParaRPr lang="de-DE" altLang="de-DE" sz="1200"/>
          </a:p>
        </p:txBody>
      </p:sp>
      <p:sp>
        <p:nvSpPr>
          <p:cNvPr id="614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6813" y="1241425"/>
            <a:ext cx="4465637" cy="3349625"/>
          </a:xfrm>
          <a:ln/>
        </p:spPr>
      </p:sp>
      <p:sp>
        <p:nvSpPr>
          <p:cNvPr id="6149" name="Notizenplatzhalter 2"/>
          <p:cNvSpPr>
            <a:spLocks noGrp="1"/>
          </p:cNvSpPr>
          <p:nvPr>
            <p:ph type="body" idx="1"/>
          </p:nvPr>
        </p:nvSpPr>
        <p:spPr>
          <a:xfrm>
            <a:off x="679924" y="4776930"/>
            <a:ext cx="5437827" cy="39086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3" tIns="47781" rIns="95563" bIns="47781"/>
          <a:lstStyle/>
          <a:p>
            <a:pPr eaLnBrk="1" hangingPunct="1"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6150" name="Foliennummernplatzhalter 3"/>
          <p:cNvSpPr txBox="1">
            <a:spLocks noGrp="1"/>
          </p:cNvSpPr>
          <p:nvPr/>
        </p:nvSpPr>
        <p:spPr bwMode="auto">
          <a:xfrm>
            <a:off x="3850815" y="9428025"/>
            <a:ext cx="2945293" cy="4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3" tIns="47781" rIns="95563" bIns="47781" anchor="b"/>
          <a:lstStyle>
            <a:lvl1pPr defTabSz="966788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5F0A4C95-EF56-42D1-B0B0-046BFBF983D3}" type="slidenum">
              <a:rPr lang="de-DE" altLang="de-DE" sz="1300">
                <a:latin typeface="Calibri" panose="020F0502020204030204" pitchFamily="34" charset="0"/>
              </a:rPr>
              <a:pPr algn="r" eaLnBrk="1" hangingPunct="1"/>
              <a:t>1</a:t>
            </a:fld>
            <a:endParaRPr lang="de-DE" altLang="de-DE" sz="13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508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6A2558-A82F-4229-A2B5-01BD6EACBAD7}" type="datetime1">
              <a:rPr lang="de-DE" altLang="de-DE" smtClean="0"/>
              <a:pPr>
                <a:defRPr/>
              </a:pPr>
              <a:t>21.11.2017</a:t>
            </a:fld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B5B90C3-3E8A-41CA-9406-DB77BEE2E70F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34669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4008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de-DE" altLang="de-DE" sz="1400">
              <a:latin typeface="Times New Roman" panose="02020603050405020304" pitchFamily="18" charset="0"/>
            </a:endParaRPr>
          </a:p>
        </p:txBody>
      </p:sp>
      <p:pic>
        <p:nvPicPr>
          <p:cNvPr id="5" name="Picture 3" descr="bürgerdiens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0"/>
            <a:ext cx="4267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pinselstric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88392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de-DE" noProof="0" smtClean="0"/>
              <a:t>Klicken Sie, um das Titelformat zu bearbeiten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DE" altLang="de-DE" noProof="0" smtClean="0"/>
              <a:t>Klicken Sie, um das Format des Untertitelmasters zu bearbeiten</a:t>
            </a:r>
          </a:p>
        </p:txBody>
      </p:sp>
    </p:spTree>
    <p:extLst>
      <p:ext uri="{BB962C8B-B14F-4D97-AF65-F5344CB8AC3E}">
        <p14:creationId xmlns:p14="http://schemas.microsoft.com/office/powerpoint/2010/main" val="56470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E89C7-EAC0-4139-A1F6-7643BC48C068}" type="datetime1">
              <a:rPr lang="de-DE" altLang="de-DE"/>
              <a:pPr>
                <a:defRPr/>
              </a:pPr>
              <a:t>21.11.2017</a:t>
            </a:fld>
            <a:endParaRPr lang="en-US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DF234-5CD8-457E-A696-A4557A9231BC}" type="slidenum">
              <a:rPr lang="de-DE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49746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943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4213" y="609600"/>
            <a:ext cx="5678487" cy="54943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743A4-5838-4618-B09A-452D2E95B2F6}" type="datetime1">
              <a:rPr lang="de-DE" altLang="de-DE"/>
              <a:pPr>
                <a:defRPr/>
              </a:pPr>
              <a:t>21.11.2017</a:t>
            </a:fld>
            <a:endParaRPr lang="en-US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94B8E-5180-44E6-92A5-3AAB9BFD1F03}" type="slidenum">
              <a:rPr lang="de-DE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660512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4213" y="1989138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46613" y="1989138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7D7F7-BC3D-4244-82ED-0B7C8BBC3A49}" type="datetime1">
              <a:rPr lang="de-DE" altLang="de-DE"/>
              <a:pPr>
                <a:defRPr/>
              </a:pPr>
              <a:t>21.11.2017</a:t>
            </a:fld>
            <a:endParaRPr lang="en-US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0EBCC-2FD8-4177-8016-B1B948BDB99F}" type="slidenum">
              <a:rPr lang="de-DE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42889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9A537-59F0-4018-8E14-3EB213FC1F66}" type="datetime1">
              <a:rPr lang="de-DE" altLang="de-DE"/>
              <a:pPr>
                <a:defRPr/>
              </a:pPr>
              <a:t>21.11.2017</a:t>
            </a:fld>
            <a:endParaRPr lang="en-US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F03C8-D970-45DA-B7BA-284E9977C6A6}" type="slidenum">
              <a:rPr lang="de-DE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541446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AEA50-C2E5-4C4C-9B15-5696BC8A3AAD}" type="datetime1">
              <a:rPr lang="de-DE" altLang="de-DE"/>
              <a:pPr>
                <a:defRPr/>
              </a:pPr>
              <a:t>21.11.2017</a:t>
            </a:fld>
            <a:endParaRPr lang="en-US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36FC0-38E4-4C4F-8B25-45566595B795}" type="slidenum">
              <a:rPr lang="de-DE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86131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4213" y="1989138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989138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4B767-8116-44B6-89C8-9662E6A695FC}" type="datetime1">
              <a:rPr lang="de-DE" altLang="de-DE"/>
              <a:pPr>
                <a:defRPr/>
              </a:pPr>
              <a:t>21.11.2017</a:t>
            </a:fld>
            <a:endParaRPr lang="en-US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80D94-A99B-4121-9213-E938C9239899}" type="slidenum">
              <a:rPr lang="de-DE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5691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31AD4-71F8-47A5-8631-9A58A346766C}" type="datetime1">
              <a:rPr lang="de-DE" altLang="de-DE"/>
              <a:pPr>
                <a:defRPr/>
              </a:pPr>
              <a:t>21.11.2017</a:t>
            </a:fld>
            <a:endParaRPr lang="en-US" alt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6CA56-DBE7-423B-9A75-481C66BBED5F}" type="slidenum">
              <a:rPr lang="de-DE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258953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AF463-2EA4-45BB-AB3C-AB350468D2A6}" type="datetime1">
              <a:rPr lang="de-DE" altLang="de-DE"/>
              <a:pPr>
                <a:defRPr/>
              </a:pPr>
              <a:t>21.11.2017</a:t>
            </a:fld>
            <a:endParaRPr lang="en-US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FFBF4-A9A0-43D7-9158-C063BA5C786F}" type="slidenum">
              <a:rPr lang="de-DE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222556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C1B21-840D-4115-9FD4-0389AA5142A6}" type="datetime1">
              <a:rPr lang="de-DE" altLang="de-DE"/>
              <a:pPr>
                <a:defRPr/>
              </a:pPr>
              <a:t>21.11.2017</a:t>
            </a:fld>
            <a:endParaRPr lang="en-US" alt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2AFC6-45A6-4631-9E3C-3FA37A013820}" type="slidenum">
              <a:rPr lang="de-DE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5262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BA666-D600-4EFB-9D8B-40C808C7BB43}" type="datetime1">
              <a:rPr lang="de-DE" altLang="de-DE"/>
              <a:pPr>
                <a:defRPr/>
              </a:pPr>
              <a:t>21.11.2017</a:t>
            </a:fld>
            <a:endParaRPr lang="en-US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40E3F-B7B2-48A0-84BD-BF9A55B268D8}" type="slidenum">
              <a:rPr lang="de-DE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277457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14D92-CC05-4F04-8DAF-90EF19539A19}" type="datetime1">
              <a:rPr lang="de-DE" altLang="de-DE"/>
              <a:pPr>
                <a:defRPr/>
              </a:pPr>
              <a:t>21.11.2017</a:t>
            </a:fld>
            <a:endParaRPr lang="en-US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7E5AF-5071-4F43-95E2-FAC0D7AA950D}" type="slidenum">
              <a:rPr lang="de-DE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07795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 err="1" smtClean="0"/>
              <a:t>Hier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klicken</a:t>
            </a:r>
            <a:r>
              <a:rPr lang="en-US" altLang="de-DE" dirty="0" smtClean="0"/>
              <a:t>, um Master-</a:t>
            </a:r>
            <a:r>
              <a:rPr lang="en-US" altLang="de-DE" dirty="0" err="1" smtClean="0"/>
              <a:t>Titelformat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zu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bearbeiten</a:t>
            </a:r>
            <a:r>
              <a:rPr lang="en-US" altLang="de-DE" dirty="0" smtClean="0"/>
              <a:t>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Hier klicken, um Master-Textformat zu bearbeiten.</a:t>
            </a:r>
          </a:p>
          <a:p>
            <a:pPr lvl="1"/>
            <a:r>
              <a:rPr lang="en-US" altLang="de-DE" smtClean="0"/>
              <a:t>Zweite Ebene</a:t>
            </a:r>
          </a:p>
          <a:p>
            <a:pPr lvl="2"/>
            <a:r>
              <a:rPr lang="en-US" altLang="de-DE" smtClean="0"/>
              <a:t>Dritte Ebene</a:t>
            </a:r>
          </a:p>
          <a:p>
            <a:pPr lvl="3"/>
            <a:r>
              <a:rPr lang="en-US" altLang="de-DE" smtClean="0"/>
              <a:t>Vierte Ebene</a:t>
            </a:r>
          </a:p>
          <a:p>
            <a:pPr lvl="4"/>
            <a:r>
              <a:rPr lang="en-US" altLang="de-DE" smtClean="0"/>
              <a:t>Fünfte Ebene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1188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46800" tIns="45720" rIns="4680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Frutiger 45 Light" panose="02000500000000000000" pitchFamily="2" charset="0"/>
              </a:defRPr>
            </a:lvl1pPr>
          </a:lstStyle>
          <a:p>
            <a:pPr>
              <a:defRPr/>
            </a:pPr>
            <a:fld id="{727E246F-BF8B-4351-8287-DE47C63A7ED8}" type="datetime1">
              <a:rPr lang="de-DE" altLang="de-DE"/>
              <a:pPr>
                <a:defRPr/>
              </a:pPr>
              <a:t>21.11.2017</a:t>
            </a:fld>
            <a:endParaRPr lang="en-US" altLang="de-DE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663" y="6400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smtClean="0">
                <a:latin typeface="Frutiger 45 Light" panose="02000500000000000000" pitchFamily="2" charset="0"/>
              </a:defRPr>
            </a:lvl1pPr>
          </a:lstStyle>
          <a:p>
            <a:pPr>
              <a:defRPr/>
            </a:pPr>
            <a:fld id="{A5C98F69-B197-4BF9-A262-9CD66AF72E3C}" type="slidenum">
              <a:rPr lang="de-DE" altLang="de-DE"/>
              <a:pPr>
                <a:defRPr/>
              </a:pPr>
              <a:t>‹Nr.›</a:t>
            </a:fld>
            <a:endParaRPr lang="en-US" altLang="de-DE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4008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de-DE" altLang="de-DE" sz="1400">
              <a:latin typeface="Times New Roman" panose="02020603050405020304" pitchFamily="18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553200" y="6223000"/>
            <a:ext cx="1905000" cy="635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7350125" y="6223000"/>
            <a:ext cx="10239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705600" y="6400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sz="1000" b="1">
                <a:latin typeface="Frutiger 45 Light" panose="02000500000000000000" pitchFamily="2" charset="0"/>
              </a:rPr>
              <a:t>Stadt Dortmund</a:t>
            </a:r>
          </a:p>
          <a:p>
            <a:r>
              <a:rPr lang="de-DE" altLang="de-DE" sz="1000">
                <a:latin typeface="Frutiger 45 Light" panose="02000500000000000000" pitchFamily="2" charset="0"/>
              </a:rPr>
              <a:t>Bürgerdienste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484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611188" y="6165850"/>
            <a:ext cx="7924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6" name="Text Box 13"/>
          <p:cNvSpPr txBox="1">
            <a:spLocks noChangeArrowheads="1"/>
          </p:cNvSpPr>
          <p:nvPr userDrawn="1"/>
        </p:nvSpPr>
        <p:spPr bwMode="auto">
          <a:xfrm>
            <a:off x="4211638" y="0"/>
            <a:ext cx="42846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de-DE" altLang="de-DE" sz="1200">
              <a:solidFill>
                <a:schemeClr val="fol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tabLst>
          <a:tab pos="3717925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tabLst>
          <a:tab pos="3717925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tabLst>
          <a:tab pos="3717925" algn="l"/>
        </a:tabLs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tabLst>
          <a:tab pos="3717925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»"/>
        <a:tabLst>
          <a:tab pos="3717925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umsplatzhalter 1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26C34A2-0AB1-437C-BC80-F1499A7CCA90}" type="datetime1">
              <a:rPr lang="de-DE" altLang="de-DE" sz="1000" smtClean="0">
                <a:latin typeface="Frutiger 45 Light" panose="02000500000000000000" pitchFamily="2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21.11.2017</a:t>
            </a:fld>
            <a:endParaRPr lang="en-US" altLang="de-DE" sz="1000" smtClean="0">
              <a:latin typeface="Frutiger 45 Light" panose="02000500000000000000" pitchFamily="2" charset="0"/>
            </a:endParaRPr>
          </a:p>
        </p:txBody>
      </p:sp>
      <p:sp>
        <p:nvSpPr>
          <p:cNvPr id="5123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53F3030-7009-4758-88B2-225D2A9F84CB}" type="slidenum">
              <a:rPr lang="de-DE" altLang="de-DE" sz="1000">
                <a:latin typeface="Frutiger 45 Light" panose="02000500000000000000" pitchFamily="2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de-DE" sz="1000">
              <a:latin typeface="Frutiger 45 Light" panose="02000500000000000000" pitchFamily="2" charset="0"/>
            </a:endParaRPr>
          </a:p>
        </p:txBody>
      </p:sp>
      <p:sp>
        <p:nvSpPr>
          <p:cNvPr id="5124" name="Titel 1"/>
          <p:cNvSpPr>
            <a:spLocks noGrp="1"/>
          </p:cNvSpPr>
          <p:nvPr>
            <p:ph type="ctrTitle" idx="4294967295"/>
          </p:nvPr>
        </p:nvSpPr>
        <p:spPr>
          <a:xfrm>
            <a:off x="683568" y="2592561"/>
            <a:ext cx="7772400" cy="2448421"/>
          </a:xfrm>
        </p:spPr>
        <p:txBody>
          <a:bodyPr anchor="b"/>
          <a:lstStyle/>
          <a:p>
            <a:pPr eaLnBrk="1" hangingPunct="1"/>
            <a:r>
              <a:rPr lang="de-DE" altLang="de-DE" sz="4000" b="1" dirty="0" smtClean="0">
                <a:solidFill>
                  <a:srgbClr val="CC0000"/>
                </a:solidFill>
              </a:rPr>
              <a:t/>
            </a:r>
            <a:br>
              <a:rPr lang="de-DE" altLang="de-DE" sz="4000" b="1" dirty="0" smtClean="0">
                <a:solidFill>
                  <a:srgbClr val="CC0000"/>
                </a:solidFill>
              </a:rPr>
            </a:br>
            <a:r>
              <a:rPr lang="de-DE" altLang="de-DE" sz="4000" b="1" dirty="0" smtClean="0">
                <a:solidFill>
                  <a:srgbClr val="CC0000"/>
                </a:solidFill>
              </a:rPr>
              <a:t/>
            </a:r>
            <a:br>
              <a:rPr lang="de-DE" altLang="de-DE" sz="4000" b="1" dirty="0" smtClean="0">
                <a:solidFill>
                  <a:srgbClr val="CC0000"/>
                </a:solidFill>
              </a:rPr>
            </a:br>
            <a:r>
              <a:rPr lang="de-DE" altLang="de-DE" sz="4000" b="1" dirty="0" smtClean="0">
                <a:solidFill>
                  <a:srgbClr val="CC0000"/>
                </a:solidFill>
              </a:rPr>
              <a:t>Projekt</a:t>
            </a:r>
            <a:br>
              <a:rPr lang="de-DE" altLang="de-DE" sz="4000" b="1" dirty="0" smtClean="0">
                <a:solidFill>
                  <a:srgbClr val="CC0000"/>
                </a:solidFill>
              </a:rPr>
            </a:br>
            <a:r>
              <a:rPr lang="de-DE" altLang="de-DE" sz="4000" b="1" dirty="0" smtClean="0">
                <a:solidFill>
                  <a:srgbClr val="CC0000"/>
                </a:solidFill>
              </a:rPr>
              <a:t>„Neuorganisation der Bürgerdienste“</a:t>
            </a:r>
            <a:br>
              <a:rPr lang="de-DE" altLang="de-DE" sz="4000" b="1" dirty="0" smtClean="0">
                <a:solidFill>
                  <a:srgbClr val="CC0000"/>
                </a:solidFill>
              </a:rPr>
            </a:br>
            <a:r>
              <a:rPr lang="de-DE" altLang="de-DE" sz="4000" b="1" dirty="0" smtClean="0">
                <a:solidFill>
                  <a:srgbClr val="CC0000"/>
                </a:solidFill>
              </a:rPr>
              <a:t/>
            </a:r>
            <a:br>
              <a:rPr lang="de-DE" altLang="de-DE" sz="4000" b="1" dirty="0" smtClean="0">
                <a:solidFill>
                  <a:srgbClr val="CC0000"/>
                </a:solidFill>
              </a:rPr>
            </a:br>
            <a:r>
              <a:rPr lang="de-DE" altLang="de-DE" sz="2800" dirty="0" smtClean="0">
                <a:solidFill>
                  <a:schemeClr val="tx1"/>
                </a:solidFill>
              </a:rPr>
              <a:t>Weiterentwicklung der Bereiche EWO, Kfz </a:t>
            </a:r>
            <a:r>
              <a:rPr lang="de-DE" altLang="de-DE" sz="4000" b="1" dirty="0" smtClean="0">
                <a:solidFill>
                  <a:srgbClr val="CC0000"/>
                </a:solidFill>
              </a:rPr>
              <a:t/>
            </a:r>
            <a:br>
              <a:rPr lang="de-DE" altLang="de-DE" sz="4000" b="1" dirty="0" smtClean="0">
                <a:solidFill>
                  <a:srgbClr val="CC0000"/>
                </a:solidFill>
              </a:rPr>
            </a:br>
            <a:endParaRPr lang="de-DE" altLang="de-DE" sz="2000" b="1" dirty="0" smtClean="0">
              <a:solidFill>
                <a:srgbClr val="CC0000"/>
              </a:solidFill>
              <a:latin typeface="Calibri" panose="020F0502020204030204" pitchFamily="34" charset="0"/>
            </a:endParaRPr>
          </a:p>
        </p:txBody>
      </p:sp>
      <p:sp>
        <p:nvSpPr>
          <p:cNvPr id="5125" name="Untertitel 2"/>
          <p:cNvSpPr>
            <a:spLocks noGrp="1"/>
          </p:cNvSpPr>
          <p:nvPr>
            <p:ph type="subTitle" idx="4294967295"/>
          </p:nvPr>
        </p:nvSpPr>
        <p:spPr>
          <a:xfrm>
            <a:off x="1115616" y="4564310"/>
            <a:ext cx="6759575" cy="1565275"/>
          </a:xfrm>
        </p:spPr>
        <p:txBody>
          <a:bodyPr/>
          <a:lstStyle/>
          <a:p>
            <a:pPr marL="0" indent="0" algn="ctr" eaLnBrk="1" hangingPunct="1">
              <a:buFontTx/>
              <a:buNone/>
              <a:tabLst/>
            </a:pPr>
            <a:endParaRPr lang="de-DE" altLang="de-DE" sz="2800" dirty="0" smtClean="0"/>
          </a:p>
          <a:p>
            <a:pPr marL="0" indent="0" algn="ctr" eaLnBrk="1" hangingPunct="1">
              <a:buFontTx/>
              <a:buNone/>
              <a:tabLst/>
            </a:pPr>
            <a:r>
              <a:rPr lang="de-DE" altLang="de-DE" sz="2800" dirty="0" smtClean="0">
                <a:solidFill>
                  <a:srgbClr val="000000"/>
                </a:solidFill>
              </a:rPr>
              <a:t>Sachstandsbericht 14.11.2017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40" y="4374376"/>
            <a:ext cx="1859707" cy="1729562"/>
          </a:xfrm>
          <a:prstGeom prst="rect">
            <a:avLst/>
          </a:prstGeom>
        </p:spPr>
      </p:pic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Aufstellung des Projektplans inkl. Zielen und Leitfragen</a:t>
            </a:r>
          </a:p>
          <a:p>
            <a:r>
              <a:rPr lang="de-DE" dirty="0" smtClean="0"/>
              <a:t>Ist-Analyse</a:t>
            </a:r>
          </a:p>
          <a:p>
            <a:r>
              <a:rPr lang="de-DE" dirty="0" smtClean="0"/>
              <a:t>Entwicklung und Bewertung von Gestaltungsalternativen</a:t>
            </a:r>
          </a:p>
          <a:p>
            <a:r>
              <a:rPr lang="de-DE" dirty="0" smtClean="0"/>
              <a:t>Entwicklung eines Grobkonzeptes</a:t>
            </a:r>
          </a:p>
          <a:p>
            <a:pPr marL="914400" lvl="2" indent="0">
              <a:buNone/>
            </a:pP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39A537-59F0-4018-8E14-3EB213FC1F66}" type="datetime1">
              <a:rPr lang="de-DE" altLang="de-DE" smtClean="0"/>
              <a:pPr>
                <a:defRPr/>
              </a:pPr>
              <a:t>21.11.2017</a:t>
            </a:fld>
            <a:endParaRPr lang="en-US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5F03C8-D970-45DA-B7BA-284E9977C6A6}" type="slidenum">
              <a:rPr lang="de-DE" altLang="de-DE" smtClean="0"/>
              <a:pPr>
                <a:defRPr/>
              </a:pPr>
              <a:t>2</a:t>
            </a:fld>
            <a:endParaRPr lang="en-US" altLang="de-DE"/>
          </a:p>
        </p:txBody>
      </p:sp>
      <p:sp>
        <p:nvSpPr>
          <p:cNvPr id="7" name="Titel 8"/>
          <p:cNvSpPr txBox="1">
            <a:spLocks/>
          </p:cNvSpPr>
          <p:nvPr/>
        </p:nvSpPr>
        <p:spPr bwMode="auto">
          <a:xfrm>
            <a:off x="611188" y="404664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3800" b="1" dirty="0" smtClean="0">
                <a:solidFill>
                  <a:srgbClr val="CC0000"/>
                </a:solidFill>
              </a:rPr>
              <a:t>Bisheriger Projektverlauf</a:t>
            </a:r>
          </a:p>
        </p:txBody>
      </p:sp>
    </p:spTree>
    <p:extLst>
      <p:ext uri="{BB962C8B-B14F-4D97-AF65-F5344CB8AC3E}">
        <p14:creationId xmlns:p14="http://schemas.microsoft.com/office/powerpoint/2010/main" val="90993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11188" y="1916832"/>
            <a:ext cx="7772400" cy="1003697"/>
          </a:xfrm>
        </p:spPr>
        <p:txBody>
          <a:bodyPr/>
          <a:lstStyle/>
          <a:p>
            <a:pPr algn="l"/>
            <a:r>
              <a:rPr lang="de-DE" sz="2200" dirty="0"/>
              <a:t>Prozessorientierte Aufteilung von Arbeitsvorgängen in Antragsannahme und Dokumentenausgabe für folgende Anliegen:</a:t>
            </a:r>
            <a:r>
              <a:rPr lang="de-DE" sz="2000" dirty="0"/>
              <a:t/>
            </a:r>
            <a:br>
              <a:rPr lang="de-DE" sz="2000" dirty="0"/>
            </a:br>
            <a:endParaRPr lang="de-DE" sz="2000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>
          <a:xfrm>
            <a:off x="684213" y="2780928"/>
            <a:ext cx="3810000" cy="3323010"/>
          </a:xfrm>
        </p:spPr>
        <p:txBody>
          <a:bodyPr/>
          <a:lstStyle/>
          <a:p>
            <a:pPr marL="444500" lvl="1" indent="-444500"/>
            <a:r>
              <a:rPr lang="de-DE" sz="2200" b="1" dirty="0" smtClean="0"/>
              <a:t>EWO</a:t>
            </a:r>
            <a:r>
              <a:rPr lang="de-DE" sz="2200" b="1" dirty="0"/>
              <a:t>:</a:t>
            </a:r>
          </a:p>
          <a:p>
            <a:pPr marL="720725" lvl="2" indent="-276225"/>
            <a:r>
              <a:rPr lang="de-DE" sz="2200" dirty="0"/>
              <a:t>Personalausweis und Reisepass</a:t>
            </a:r>
          </a:p>
          <a:p>
            <a:pPr marL="720725" lvl="2" indent="-276225"/>
            <a:r>
              <a:rPr lang="de-DE" sz="2200" dirty="0"/>
              <a:t>Vorläufige Dokumente (</a:t>
            </a:r>
            <a:r>
              <a:rPr lang="de-DE" sz="2200" dirty="0" smtClean="0"/>
              <a:t>vorläufige </a:t>
            </a:r>
            <a:r>
              <a:rPr lang="de-DE" sz="2200" dirty="0"/>
              <a:t>Personalausweise, </a:t>
            </a:r>
            <a:r>
              <a:rPr lang="de-DE" sz="2200" dirty="0" smtClean="0"/>
              <a:t>vorläufige </a:t>
            </a:r>
            <a:r>
              <a:rPr lang="de-DE" sz="2200" dirty="0"/>
              <a:t>Reisepässe sowie Kinderreisepässe</a:t>
            </a:r>
            <a:r>
              <a:rPr lang="de-DE" sz="2200" dirty="0" smtClean="0"/>
              <a:t>)</a:t>
            </a:r>
            <a:r>
              <a:rPr lang="de-DE" sz="2200" dirty="0"/>
              <a:t> 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4646613" y="2780928"/>
            <a:ext cx="3810000" cy="3323010"/>
          </a:xfrm>
        </p:spPr>
        <p:txBody>
          <a:bodyPr/>
          <a:lstStyle/>
          <a:p>
            <a:pPr marL="355600" lvl="1" indent="-355600"/>
            <a:r>
              <a:rPr lang="de-DE" sz="2200" b="1" dirty="0"/>
              <a:t>Kfz:</a:t>
            </a:r>
          </a:p>
          <a:p>
            <a:pPr marL="720725" lvl="2" indent="-365125"/>
            <a:r>
              <a:rPr lang="de-DE" sz="2200" dirty="0"/>
              <a:t>Zulassungen, Änderungsdienste</a:t>
            </a:r>
          </a:p>
          <a:p>
            <a:pPr marL="720725" lvl="2" indent="-365125"/>
            <a:r>
              <a:rPr lang="de-DE" sz="2200" dirty="0"/>
              <a:t>Eidesstattliche Versicherungen, Aufbietungen (bei Verlust des Fahrzeugbriefes)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39A537-59F0-4018-8E14-3EB213FC1F66}" type="datetime1">
              <a:rPr lang="de-DE" altLang="de-DE" smtClean="0"/>
              <a:pPr>
                <a:defRPr/>
              </a:pPr>
              <a:t>21.11.2017</a:t>
            </a:fld>
            <a:endParaRPr lang="en-US" alt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5F03C8-D970-45DA-B7BA-284E9977C6A6}" type="slidenum">
              <a:rPr lang="de-DE" altLang="de-DE" smtClean="0"/>
              <a:pPr>
                <a:defRPr/>
              </a:pPr>
              <a:t>3</a:t>
            </a:fld>
            <a:endParaRPr lang="en-US" altLang="de-DE"/>
          </a:p>
        </p:txBody>
      </p:sp>
      <p:sp>
        <p:nvSpPr>
          <p:cNvPr id="7" name="Titel 8"/>
          <p:cNvSpPr txBox="1">
            <a:spLocks/>
          </p:cNvSpPr>
          <p:nvPr/>
        </p:nvSpPr>
        <p:spPr bwMode="auto">
          <a:xfrm>
            <a:off x="611188" y="404664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3800" b="1" dirty="0" smtClean="0">
                <a:solidFill>
                  <a:srgbClr val="CC0000"/>
                </a:solidFill>
              </a:rPr>
              <a:t>Inhalt des Grobkonzeptes</a:t>
            </a:r>
          </a:p>
        </p:txBody>
      </p:sp>
    </p:spTree>
    <p:extLst>
      <p:ext uri="{BB962C8B-B14F-4D97-AF65-F5344CB8AC3E}">
        <p14:creationId xmlns:p14="http://schemas.microsoft.com/office/powerpoint/2010/main" val="103179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39A537-59F0-4018-8E14-3EB213FC1F66}" type="datetime1">
              <a:rPr lang="de-DE" altLang="de-DE" smtClean="0"/>
              <a:pPr>
                <a:defRPr/>
              </a:pPr>
              <a:t>21.11.2017</a:t>
            </a:fld>
            <a:endParaRPr lang="en-US" alt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5F03C8-D970-45DA-B7BA-284E9977C6A6}" type="slidenum">
              <a:rPr lang="de-DE" altLang="de-DE" smtClean="0"/>
              <a:pPr>
                <a:defRPr/>
              </a:pPr>
              <a:t>4</a:t>
            </a:fld>
            <a:endParaRPr lang="en-US" altLang="de-DE"/>
          </a:p>
        </p:txBody>
      </p:sp>
      <p:sp>
        <p:nvSpPr>
          <p:cNvPr id="7" name="Titel 8"/>
          <p:cNvSpPr txBox="1">
            <a:spLocks/>
          </p:cNvSpPr>
          <p:nvPr/>
        </p:nvSpPr>
        <p:spPr bwMode="auto">
          <a:xfrm>
            <a:off x="611188" y="404664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3800" b="1" dirty="0" smtClean="0">
                <a:solidFill>
                  <a:srgbClr val="CC0000"/>
                </a:solidFill>
              </a:rPr>
              <a:t>Inhalt des Grobkonzeptes</a:t>
            </a:r>
          </a:p>
        </p:txBody>
      </p:sp>
      <p:graphicFrame>
        <p:nvGraphicFramePr>
          <p:cNvPr id="12" name="Diagramm 11"/>
          <p:cNvGraphicFramePr/>
          <p:nvPr>
            <p:extLst>
              <p:ext uri="{D42A27DB-BD31-4B8C-83A1-F6EECF244321}">
                <p14:modId xmlns:p14="http://schemas.microsoft.com/office/powerpoint/2010/main" val="3883623144"/>
              </p:ext>
            </p:extLst>
          </p:nvPr>
        </p:nvGraphicFramePr>
        <p:xfrm>
          <a:off x="1289584" y="2058008"/>
          <a:ext cx="6415608" cy="38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395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200" dirty="0" smtClean="0"/>
              <a:t>Standorte:</a:t>
            </a:r>
          </a:p>
          <a:p>
            <a:pPr lvl="1"/>
            <a:r>
              <a:rPr lang="de-DE" sz="2200" dirty="0" smtClean="0"/>
              <a:t>Dienstleistungszentrum Innenstadt</a:t>
            </a:r>
          </a:p>
          <a:p>
            <a:pPr lvl="1"/>
            <a:r>
              <a:rPr lang="de-DE" sz="2200" dirty="0" smtClean="0"/>
              <a:t>Bezirksverwaltungsstelle Lütgendortmund</a:t>
            </a:r>
          </a:p>
          <a:p>
            <a:r>
              <a:rPr lang="de-DE" sz="2200" dirty="0"/>
              <a:t>Zeitraum: </a:t>
            </a:r>
          </a:p>
          <a:p>
            <a:pPr lvl="1"/>
            <a:r>
              <a:rPr lang="de-DE" sz="2200" dirty="0"/>
              <a:t>3 </a:t>
            </a:r>
            <a:r>
              <a:rPr lang="de-DE" sz="2200" dirty="0" smtClean="0"/>
              <a:t>Monate</a:t>
            </a:r>
          </a:p>
          <a:p>
            <a:r>
              <a:rPr lang="de-DE" sz="2200" dirty="0"/>
              <a:t>l</a:t>
            </a:r>
            <a:r>
              <a:rPr lang="de-DE" sz="2200" dirty="0" smtClean="0"/>
              <a:t>aufende Evaluation und Anpassung</a:t>
            </a:r>
            <a:endParaRPr lang="de-DE" sz="2200" dirty="0"/>
          </a:p>
          <a:p>
            <a:endParaRPr lang="de-DE" sz="2400" dirty="0" smtClean="0"/>
          </a:p>
          <a:p>
            <a:pPr marL="914400" lvl="2" indent="0">
              <a:buNone/>
            </a:pPr>
            <a:r>
              <a:rPr lang="de-DE" sz="1800" dirty="0" smtClean="0"/>
              <a:t> </a:t>
            </a:r>
            <a:endParaRPr lang="de-DE" sz="1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39A537-59F0-4018-8E14-3EB213FC1F66}" type="datetime1">
              <a:rPr lang="de-DE" altLang="de-DE" smtClean="0"/>
              <a:pPr>
                <a:defRPr/>
              </a:pPr>
              <a:t>21.11.2017</a:t>
            </a:fld>
            <a:endParaRPr lang="en-US" alt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5F03C8-D970-45DA-B7BA-284E9977C6A6}" type="slidenum">
              <a:rPr lang="de-DE" altLang="de-DE" smtClean="0"/>
              <a:pPr>
                <a:defRPr/>
              </a:pPr>
              <a:t>5</a:t>
            </a:fld>
            <a:endParaRPr lang="en-US" altLang="de-DE"/>
          </a:p>
        </p:txBody>
      </p:sp>
      <p:sp>
        <p:nvSpPr>
          <p:cNvPr id="7" name="Titel 8"/>
          <p:cNvSpPr txBox="1">
            <a:spLocks/>
          </p:cNvSpPr>
          <p:nvPr/>
        </p:nvSpPr>
        <p:spPr bwMode="auto">
          <a:xfrm>
            <a:off x="611188" y="404664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3800" b="1" dirty="0" smtClean="0">
                <a:solidFill>
                  <a:srgbClr val="CC0000"/>
                </a:solidFill>
              </a:rPr>
              <a:t>Modellversuch seit 19.10.2017</a:t>
            </a:r>
          </a:p>
        </p:txBody>
      </p:sp>
    </p:spTree>
    <p:extLst>
      <p:ext uri="{BB962C8B-B14F-4D97-AF65-F5344CB8AC3E}">
        <p14:creationId xmlns:p14="http://schemas.microsoft.com/office/powerpoint/2010/main" val="331338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39A537-59F0-4018-8E14-3EB213FC1F66}" type="datetime1">
              <a:rPr lang="de-DE" altLang="de-DE" smtClean="0"/>
              <a:pPr>
                <a:defRPr/>
              </a:pPr>
              <a:t>21.11.2017</a:t>
            </a:fld>
            <a:endParaRPr lang="en-US" alt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5F03C8-D970-45DA-B7BA-284E9977C6A6}" type="slidenum">
              <a:rPr lang="de-DE" altLang="de-DE" smtClean="0"/>
              <a:pPr>
                <a:defRPr/>
              </a:pPr>
              <a:t>6</a:t>
            </a:fld>
            <a:endParaRPr lang="en-US" altLang="de-DE"/>
          </a:p>
        </p:txBody>
      </p:sp>
      <p:sp>
        <p:nvSpPr>
          <p:cNvPr id="7" name="Titel 8"/>
          <p:cNvSpPr txBox="1">
            <a:spLocks/>
          </p:cNvSpPr>
          <p:nvPr/>
        </p:nvSpPr>
        <p:spPr bwMode="auto">
          <a:xfrm>
            <a:off x="611188" y="404664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3800" b="1" dirty="0" smtClean="0">
                <a:solidFill>
                  <a:srgbClr val="CC0000"/>
                </a:solidFill>
              </a:rPr>
              <a:t>Modellversuch seit 19.10.2017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274749480"/>
              </p:ext>
            </p:extLst>
          </p:nvPr>
        </p:nvGraphicFramePr>
        <p:xfrm>
          <a:off x="857092" y="1685360"/>
          <a:ext cx="7280592" cy="4407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3397964" y="1711853"/>
            <a:ext cx="2198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u="sng" dirty="0" smtClean="0">
                <a:latin typeface="+mj-lt"/>
              </a:rPr>
              <a:t>Beobachtungen:</a:t>
            </a:r>
            <a:endParaRPr lang="de-DE" sz="2400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223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200" dirty="0" smtClean="0"/>
              <a:t>Rahmenbedingungen:</a:t>
            </a:r>
          </a:p>
          <a:p>
            <a:pPr lvl="1"/>
            <a:r>
              <a:rPr lang="de-DE" sz="2200" dirty="0" smtClean="0"/>
              <a:t>Schwankende Fallzahlen</a:t>
            </a:r>
          </a:p>
          <a:p>
            <a:pPr lvl="1"/>
            <a:r>
              <a:rPr lang="de-DE" sz="2200" dirty="0" smtClean="0"/>
              <a:t>Teilweise extreme Spitzenzeiten</a:t>
            </a:r>
          </a:p>
          <a:p>
            <a:r>
              <a:rPr lang="de-DE" sz="2200" dirty="0" smtClean="0"/>
              <a:t>Alternatives Vorgehen:</a:t>
            </a:r>
          </a:p>
          <a:p>
            <a:pPr lvl="1"/>
            <a:r>
              <a:rPr lang="de-DE" sz="2200" dirty="0" smtClean="0"/>
              <a:t>Einführung von nachträgliche Stichproben zur</a:t>
            </a:r>
          </a:p>
          <a:p>
            <a:pPr lvl="2"/>
            <a:r>
              <a:rPr lang="de-DE" sz="2200" dirty="0"/>
              <a:t>i</a:t>
            </a:r>
            <a:r>
              <a:rPr lang="de-DE" sz="2200" dirty="0" smtClean="0"/>
              <a:t>nhaltlichen Prüfung,</a:t>
            </a:r>
          </a:p>
          <a:p>
            <a:pPr lvl="2"/>
            <a:r>
              <a:rPr lang="de-DE" sz="2200" dirty="0" smtClean="0"/>
              <a:t>Prüfung der ordnungsgemäßen Gebührenvereinnahmung und</a:t>
            </a:r>
          </a:p>
          <a:p>
            <a:pPr lvl="2"/>
            <a:r>
              <a:rPr lang="de-DE" sz="2200" dirty="0" smtClean="0"/>
              <a:t>Prüfung der ordnungsgemäßen Dokumentation</a:t>
            </a:r>
            <a:endParaRPr lang="de-DE" sz="2200" dirty="0"/>
          </a:p>
          <a:p>
            <a:endParaRPr lang="de-DE" sz="2400" dirty="0" smtClean="0"/>
          </a:p>
          <a:p>
            <a:pPr marL="914400" lvl="2" indent="0">
              <a:buNone/>
            </a:pPr>
            <a:r>
              <a:rPr lang="de-DE" sz="1800" dirty="0" smtClean="0"/>
              <a:t> </a:t>
            </a:r>
            <a:endParaRPr lang="de-DE" sz="1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39A537-59F0-4018-8E14-3EB213FC1F66}" type="datetime1">
              <a:rPr lang="de-DE" altLang="de-DE" smtClean="0"/>
              <a:pPr>
                <a:defRPr/>
              </a:pPr>
              <a:t>21.11.2017</a:t>
            </a:fld>
            <a:endParaRPr lang="en-US" alt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5F03C8-D970-45DA-B7BA-284E9977C6A6}" type="slidenum">
              <a:rPr lang="de-DE" altLang="de-DE" smtClean="0"/>
              <a:pPr>
                <a:defRPr/>
              </a:pPr>
              <a:t>7</a:t>
            </a:fld>
            <a:endParaRPr lang="en-US" altLang="de-DE"/>
          </a:p>
        </p:txBody>
      </p:sp>
      <p:sp>
        <p:nvSpPr>
          <p:cNvPr id="7" name="Titel 8"/>
          <p:cNvSpPr txBox="1">
            <a:spLocks/>
          </p:cNvSpPr>
          <p:nvPr/>
        </p:nvSpPr>
        <p:spPr bwMode="auto">
          <a:xfrm>
            <a:off x="611188" y="404664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3800" b="1" dirty="0" smtClean="0">
                <a:solidFill>
                  <a:srgbClr val="CC0000"/>
                </a:solidFill>
              </a:rPr>
              <a:t>Alternative im sog. „Händlerbereich“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8636" y="5157192"/>
            <a:ext cx="1207977" cy="88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82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200" dirty="0" smtClean="0"/>
              <a:t>Fortführung des Tests, laufende Evaluation und Anpassung</a:t>
            </a:r>
          </a:p>
          <a:p>
            <a:r>
              <a:rPr lang="de-DE" sz="2200" dirty="0" smtClean="0"/>
              <a:t>Ermittlung der personellen, räumlichen und finanziellen Auswirkungen</a:t>
            </a:r>
          </a:p>
          <a:p>
            <a:r>
              <a:rPr lang="de-DE" sz="2200" dirty="0" smtClean="0"/>
              <a:t>Optimierung der Publikumssteuerung</a:t>
            </a:r>
          </a:p>
          <a:p>
            <a:r>
              <a:rPr lang="de-DE" sz="2200" dirty="0" smtClean="0"/>
              <a:t>Entscheidung über endgültige Umsetzung im Februar 2017</a:t>
            </a:r>
            <a:endParaRPr lang="de-DE" sz="2200" dirty="0"/>
          </a:p>
          <a:p>
            <a:endParaRPr lang="de-DE" sz="2400" dirty="0" smtClean="0"/>
          </a:p>
          <a:p>
            <a:pPr marL="914400" lvl="2" indent="0">
              <a:buNone/>
            </a:pPr>
            <a:r>
              <a:rPr lang="de-DE" sz="1800" dirty="0" smtClean="0"/>
              <a:t> </a:t>
            </a:r>
            <a:endParaRPr lang="de-DE" sz="1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39A537-59F0-4018-8E14-3EB213FC1F66}" type="datetime1">
              <a:rPr lang="de-DE" altLang="de-DE" smtClean="0"/>
              <a:pPr>
                <a:defRPr/>
              </a:pPr>
              <a:t>21.11.2017</a:t>
            </a:fld>
            <a:endParaRPr lang="en-US" alt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5F03C8-D970-45DA-B7BA-284E9977C6A6}" type="slidenum">
              <a:rPr lang="de-DE" altLang="de-DE" smtClean="0"/>
              <a:pPr>
                <a:defRPr/>
              </a:pPr>
              <a:t>8</a:t>
            </a:fld>
            <a:endParaRPr lang="en-US" altLang="de-DE"/>
          </a:p>
        </p:txBody>
      </p:sp>
      <p:sp>
        <p:nvSpPr>
          <p:cNvPr id="7" name="Titel 8"/>
          <p:cNvSpPr txBox="1">
            <a:spLocks/>
          </p:cNvSpPr>
          <p:nvPr/>
        </p:nvSpPr>
        <p:spPr bwMode="auto">
          <a:xfrm>
            <a:off x="611188" y="404664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3800" b="1" dirty="0" smtClean="0">
                <a:solidFill>
                  <a:srgbClr val="CC0000"/>
                </a:solidFill>
              </a:rPr>
              <a:t>Weiteres Vorgehen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6348" y="4180014"/>
            <a:ext cx="4392488" cy="19006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9355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_Bürgerdienste">
  <a:themeElements>
    <a:clrScheme name="Vorlage_Bürgerdienste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8080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C0C0"/>
      </a:accent5>
      <a:accent6>
        <a:srgbClr val="2D2DB9"/>
      </a:accent6>
      <a:hlink>
        <a:srgbClr val="CCCCFF"/>
      </a:hlink>
      <a:folHlink>
        <a:srgbClr val="B2B2B2"/>
      </a:folHlink>
    </a:clrScheme>
    <a:fontScheme name="Vorlage_Bürgerdienst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orlage_Bürgerdiens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Bürgerdiens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Bürgerdiens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Bürgerdiens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Bürgerdiens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Bürgerdiens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Bürgerdiens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Bürgerdiens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808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250</Words>
  <Application>Microsoft Office PowerPoint</Application>
  <PresentationFormat>Bildschirmpräsentation (4:3)</PresentationFormat>
  <Paragraphs>85</Paragraphs>
  <Slides>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Frutiger 45 Light</vt:lpstr>
      <vt:lpstr>Times New Roman</vt:lpstr>
      <vt:lpstr>Vorlage_Bürgerdienste</vt:lpstr>
      <vt:lpstr>  Projekt „Neuorganisation der Bürgerdienste“  Weiterentwicklung der Bereiche EWO, Kfz  </vt:lpstr>
      <vt:lpstr>PowerPoint-Präsentation</vt:lpstr>
      <vt:lpstr>Prozessorientierte Aufteilung von Arbeitsvorgängen in Antragsannahme und Dokumentenausgabe für folgende Anliegen: 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Stadt Dortmund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Feste Aufrufzeit</dc:title>
  <dc:creator>V33123</dc:creator>
  <cp:lastModifiedBy>Sabine Weber</cp:lastModifiedBy>
  <cp:revision>276</cp:revision>
  <cp:lastPrinted>2017-07-26T12:42:34Z</cp:lastPrinted>
  <dcterms:created xsi:type="dcterms:W3CDTF">2015-03-12T07:20:33Z</dcterms:created>
  <dcterms:modified xsi:type="dcterms:W3CDTF">2017-11-21T06:36:00Z</dcterms:modified>
</cp:coreProperties>
</file>