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97" r:id="rId3"/>
    <p:sldId id="298" r:id="rId4"/>
    <p:sldId id="304" r:id="rId5"/>
    <p:sldId id="300" r:id="rId6"/>
    <p:sldId id="303" r:id="rId7"/>
    <p:sldId id="299" r:id="rId8"/>
    <p:sldId id="308" r:id="rId9"/>
    <p:sldId id="306" r:id="rId10"/>
    <p:sldId id="307" r:id="rId11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0099FF"/>
    <a:srgbClr val="0099CC"/>
    <a:srgbClr val="00CC99"/>
    <a:srgbClr val="004D99"/>
    <a:srgbClr val="009999"/>
    <a:srgbClr val="006699"/>
    <a:srgbClr val="FFCD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572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666666666666666E-2"/>
          <c:y val="0"/>
          <c:w val="0.57122495625546799"/>
          <c:h val="0.94787502094140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ProfitCenter!$A$69</c:f>
              <c:strCache>
                <c:ptCount val="1"/>
                <c:pt idx="0">
                  <c:v> 05 Institut für Rechtsmedizin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63500"/>
            </a:sp3d>
          </c:spPr>
          <c:invertIfNegative val="0"/>
          <c:dLbls>
            <c:dLbl>
              <c:idx val="0"/>
              <c:layout>
                <c:manualLayout>
                  <c:x val="-0.1852561295691697"/>
                  <c:y val="-4.977445704199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ProfitCenter!$C$69</c:f>
              <c:numCache>
                <c:formatCode>0%</c:formatCode>
                <c:ptCount val="1"/>
                <c:pt idx="0">
                  <c:v>2.8387090007356491E-2</c:v>
                </c:pt>
              </c:numCache>
            </c:numRef>
          </c:val>
        </c:ser>
        <c:ser>
          <c:idx val="1"/>
          <c:order val="1"/>
          <c:tx>
            <c:strRef>
              <c:f>ProfitCenter!$A$70</c:f>
              <c:strCache>
                <c:ptCount val="1"/>
                <c:pt idx="0">
                  <c:v> 04 Gesundheitsschutz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63500"/>
            </a:sp3d>
          </c:spPr>
          <c:invertIfNegative val="0"/>
          <c:dLbls>
            <c:dLbl>
              <c:idx val="0"/>
              <c:layout>
                <c:manualLayout>
                  <c:x val="-0.19176121887203124"/>
                  <c:y val="-5.0442688925908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ProfitCenter!$C$70</c:f>
              <c:numCache>
                <c:formatCode>0%</c:formatCode>
                <c:ptCount val="1"/>
                <c:pt idx="0">
                  <c:v>0.10453721629350317</c:v>
                </c:pt>
              </c:numCache>
            </c:numRef>
          </c:val>
        </c:ser>
        <c:ser>
          <c:idx val="2"/>
          <c:order val="2"/>
          <c:tx>
            <c:strRef>
              <c:f>ProfitCenter!$A$71</c:f>
              <c:strCache>
                <c:ptCount val="1"/>
                <c:pt idx="0">
                  <c:v> 02 Gutachten und Stellungnahmen</c:v>
                </c:pt>
              </c:strCache>
            </c:strRef>
          </c:tx>
          <c:spPr>
            <a:solidFill>
              <a:srgbClr val="AAB8E2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63500"/>
            </a:sp3d>
          </c:spPr>
          <c:invertIfNegative val="0"/>
          <c:dLbls>
            <c:dLbl>
              <c:idx val="0"/>
              <c:layout>
                <c:manualLayout>
                  <c:x val="-0.19338621086998273"/>
                  <c:y val="-1.825042341828393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ProfitCenter!$C$71</c:f>
              <c:numCache>
                <c:formatCode>0%</c:formatCode>
                <c:ptCount val="1"/>
                <c:pt idx="0">
                  <c:v>0.11224442253920529</c:v>
                </c:pt>
              </c:numCache>
            </c:numRef>
          </c:val>
        </c:ser>
        <c:ser>
          <c:idx val="3"/>
          <c:order val="3"/>
          <c:tx>
            <c:strRef>
              <c:f>ProfitCenter!$A$72</c:f>
              <c:strCache>
                <c:ptCount val="1"/>
                <c:pt idx="0">
                  <c:v> 01 Gesundheitsförderung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63500"/>
            </a:sp3d>
          </c:spPr>
          <c:invertIfNegative val="0"/>
          <c:dLbls>
            <c:dLbl>
              <c:idx val="0"/>
              <c:layout>
                <c:manualLayout>
                  <c:x val="-0.19338313808334937"/>
                  <c:y val="1.022218416196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ProfitCenter!$C$72</c:f>
              <c:numCache>
                <c:formatCode>0%</c:formatCode>
                <c:ptCount val="1"/>
                <c:pt idx="0">
                  <c:v>0.34395389884476363</c:v>
                </c:pt>
              </c:numCache>
            </c:numRef>
          </c:val>
        </c:ser>
        <c:ser>
          <c:idx val="4"/>
          <c:order val="4"/>
          <c:tx>
            <c:strRef>
              <c:f>ProfitCenter!$A$73</c:f>
              <c:strCache>
                <c:ptCount val="1"/>
                <c:pt idx="0">
                  <c:v> 03 Gesundheitshilfen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0.19174896010160417"/>
                  <c:y val="-1.022217741635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ProfitCenter!$C$73</c:f>
              <c:numCache>
                <c:formatCode>0%</c:formatCode>
                <c:ptCount val="1"/>
                <c:pt idx="0">
                  <c:v>0.41087737231517141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76336"/>
        <c:axId val="9976728"/>
      </c:barChart>
      <c:catAx>
        <c:axId val="9976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76728"/>
        <c:crosses val="autoZero"/>
        <c:auto val="1"/>
        <c:lblAlgn val="ctr"/>
        <c:lblOffset val="100"/>
        <c:noMultiLvlLbl val="0"/>
      </c:catAx>
      <c:valAx>
        <c:axId val="9976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763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5127865266841638"/>
          <c:y val="0.14739130710567566"/>
          <c:w val="0.52158716097987756"/>
          <c:h val="0.78337015413994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240338974968213E-4"/>
          <c:y val="9.6281491852652529E-2"/>
          <c:w val="0.90745613736186959"/>
          <c:h val="0.89956848136635059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Beschäftigtenstruktur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514426959540605E-2"/>
                  <c:y val="-2.0009250794439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04756-50D4-41FB-A7C2-95B9D1A9AF51}" type="CATEGORYNAME">
                      <a:rPr lang="en-US" sz="1300" smtClean="0">
                        <a:solidFill>
                          <a:schemeClr val="accent1"/>
                        </a:solidFill>
                      </a:rPr>
                      <a:pPr>
                        <a:defRPr sz="1300"/>
                      </a:pPr>
                      <a:t>[RUBRIKENNAME]</a:t>
                    </a:fld>
                    <a:r>
                      <a:rPr lang="en-US" sz="1300" dirty="0" smtClean="0">
                        <a:solidFill>
                          <a:schemeClr val="accent1"/>
                        </a:solidFill>
                      </a:rPr>
                      <a:t>:</a:t>
                    </a:r>
                    <a:fld id="{C5CE4251-0915-4048-B484-8A3BE3CB38B2}" type="VALUE">
                      <a:rPr lang="en-US" sz="1300" smtClean="0">
                        <a:solidFill>
                          <a:schemeClr val="accent1"/>
                        </a:solidFill>
                      </a:rPr>
                      <a:pPr>
                        <a:defRPr sz="1300"/>
                      </a:pPr>
                      <a:t>[WERT]</a:t>
                    </a:fld>
                    <a:r>
                      <a:rPr lang="en-US" sz="1300" dirty="0" smtClean="0">
                        <a:solidFill>
                          <a:schemeClr val="accent1"/>
                        </a:solidFill>
                      </a:rPr>
                      <a:t> </a:t>
                    </a:r>
                    <a:br>
                      <a:rPr lang="en-US" sz="1300" dirty="0" smtClean="0">
                        <a:solidFill>
                          <a:schemeClr val="accent1"/>
                        </a:solidFill>
                      </a:rPr>
                    </a:br>
                    <a:fld id="{9CBF4DBD-070A-40D0-9733-29D1493C6D93}" type="PERCENTAGE">
                      <a:rPr lang="en-US" sz="1300" smtClean="0">
                        <a:solidFill>
                          <a:schemeClr val="accent1"/>
                        </a:solidFill>
                      </a:rPr>
                      <a:pPr>
                        <a:defRPr sz="1300"/>
                      </a:pPr>
                      <a:t>[PROZENTSATZ]</a:t>
                    </a:fld>
                    <a:endParaRPr lang="en-US" sz="1300" dirty="0" smtClean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45715964080594"/>
                      <c:h val="0.226246447015943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75728641687621856"/>
                  <c:y val="5.16770910040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39B2EB-30A6-4064-91BE-88C03767FE0A}" type="CATEGORYNAME">
                      <a:rPr lang="en-US" sz="1300" smtClean="0">
                        <a:solidFill>
                          <a:schemeClr val="accent2"/>
                        </a:solidFill>
                      </a:rPr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[RUBRIKENNAME]</a:t>
                    </a:fld>
                    <a:r>
                      <a:rPr lang="en-US" sz="1300" dirty="0" smtClean="0">
                        <a:solidFill>
                          <a:schemeClr val="accent2"/>
                        </a:solidFill>
                      </a:rPr>
                      <a:t>:</a:t>
                    </a:r>
                    <a:r>
                      <a:rPr lang="en-US" sz="1300" baseline="0" dirty="0" smtClean="0">
                        <a:solidFill>
                          <a:schemeClr val="accent2"/>
                        </a:solidFill>
                      </a:rPr>
                      <a:t> </a:t>
                    </a:r>
                    <a:fld id="{4E0AE427-85B8-43E3-898C-B18051BF9583}" type="VALUE">
                      <a:rPr lang="en-US" sz="1300" baseline="0" smtClean="0">
                        <a:solidFill>
                          <a:schemeClr val="accent2"/>
                        </a:solidFill>
                      </a:rPr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[WERT]</a:t>
                    </a:fld>
                    <a:r>
                      <a:rPr lang="en-US" sz="1300" baseline="0" dirty="0" smtClean="0">
                        <a:solidFill>
                          <a:schemeClr val="accent2"/>
                        </a:solidFill>
                      </a:rPr>
                      <a:t> </a:t>
                    </a:r>
                    <a:fld id="{4EEC6778-1B28-4398-8060-27DEBD369DDD}" type="PERCENTAGE">
                      <a:rPr lang="en-US" sz="1300" baseline="0">
                        <a:solidFill>
                          <a:schemeClr val="accent2"/>
                        </a:solidFill>
                      </a:rPr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sz="1300" baseline="0" dirty="0" smtClean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5216528024091"/>
                      <c:h val="0.203563994227444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44</c:v>
                </c:pt>
                <c:pt idx="1">
                  <c:v>117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386554621848734E-2"/>
          <c:y val="0.1434341730394362"/>
          <c:w val="0.8172268907563025"/>
          <c:h val="0.77026165841955319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04325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04325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04325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1" y="943084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04325">
              <a:defRPr sz="1100" smtClean="0"/>
            </a:lvl1pPr>
          </a:lstStyle>
          <a:p>
            <a:pPr>
              <a:defRPr/>
            </a:pPr>
            <a:fld id="{D308485D-EBC0-412E-A958-35085E4A82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484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4325">
              <a:defRPr sz="11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r" defTabSz="904325">
              <a:defRPr sz="11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306" y="4713113"/>
            <a:ext cx="4888477" cy="44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4325">
              <a:defRPr sz="11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1" y="943084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r" defTabSz="904325">
              <a:defRPr sz="11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653EA06-2680-4CD1-931A-C33B1A4264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09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7341977-BAF5-434E-BAC9-A06FBFD73A9C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423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A0FADC3-6B24-49A3-9BA1-7F4456C93971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9860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7FBA2A8-292A-420B-A6E1-A781CF557753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1904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9704EE-147A-48DB-89A0-8932808B1C1F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2124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668337F-9BA3-45F7-B149-605940FA57A3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8439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11300" indent="-273577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94308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532031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69755" indent="-218862" defTabSz="904325"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40747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845201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282925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720648" indent="-218862" defTabSz="9043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1CB8494-9BCA-43AF-AAB4-82D63455F510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8936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44563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44563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44563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44563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B9704EE-147A-48DB-89A0-8932808B1C1F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6519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6262" indent="-263948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55788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478104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00420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322735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745051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167365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589681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1CB8494-9BCA-43AF-AAB4-82D63455F510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034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686262" indent="-263948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055788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478104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900420" indent="-211157" defTabSz="872492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322735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745051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167365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589681" indent="-211157" defTabSz="87249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01CB8494-9BCA-43AF-AAB4-82D63455F510}" type="slidenum">
              <a:rPr lang="de-DE" altLang="de-DE" sz="11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1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058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4538" y="322263"/>
            <a:ext cx="6813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0" y="5435600"/>
            <a:ext cx="4953000" cy="7683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5797550" y="5434013"/>
            <a:ext cx="854075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4943475" y="5435600"/>
            <a:ext cx="854075" cy="76676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1295400"/>
            <a:ext cx="6858000" cy="1143000"/>
          </a:xfrm>
        </p:spPr>
        <p:txBody>
          <a:bodyPr anchor="t"/>
          <a:lstStyle>
            <a:lvl1pPr>
              <a:defRPr sz="320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altLang="de-DE" noProof="0" smtClean="0"/>
              <a:t>Mastertitelformat bearbeiten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743200"/>
            <a:ext cx="4953000" cy="16002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de-DE" alt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22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47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228600"/>
            <a:ext cx="1966912" cy="6248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63575" y="228600"/>
            <a:ext cx="5751513" cy="6248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854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63575" y="228600"/>
            <a:ext cx="7870825" cy="6248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58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213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53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76400" y="1524000"/>
            <a:ext cx="3352800" cy="4953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352800" cy="4953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687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442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754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50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798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68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228600"/>
            <a:ext cx="68135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524000"/>
            <a:ext cx="6858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24"/>
          <p:cNvSpPr>
            <a:spLocks noChangeArrowheads="1"/>
          </p:cNvSpPr>
          <p:nvPr/>
        </p:nvSpPr>
        <p:spPr bwMode="auto">
          <a:xfrm>
            <a:off x="7391400" y="6584950"/>
            <a:ext cx="16764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7D5675-7D4C-4762-94CC-DB26C23B27B4}" type="slidenum">
              <a:rPr lang="de-DE" altLang="de-DE" sz="800" b="0">
                <a:solidFill>
                  <a:srgbClr val="656565"/>
                </a:solidFill>
              </a:rPr>
              <a:pPr algn="r"/>
              <a:t>‹Nr.›</a:t>
            </a:fld>
            <a:endParaRPr lang="de-DE" altLang="de-DE" sz="800" b="0">
              <a:solidFill>
                <a:srgbClr val="656565"/>
              </a:solidFill>
            </a:endParaRP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 smtClean="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1030" name="Picture 5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573088" indent="-193675" algn="l" rtl="0" eaLnBrk="0" fontAlgn="base" hangingPunct="0">
        <a:spcBef>
          <a:spcPct val="20000"/>
        </a:spcBef>
        <a:spcAft>
          <a:spcPct val="0"/>
        </a:spcAft>
        <a:tabLst>
          <a:tab pos="1144588" algn="l"/>
        </a:tabLst>
        <a:defRPr sz="2400" kern="1200">
          <a:solidFill>
            <a:srgbClr val="4C4C4C"/>
          </a:solidFill>
          <a:latin typeface="+mn-lt"/>
          <a:ea typeface="+mn-ea"/>
          <a:cs typeface="+mn-cs"/>
        </a:defRPr>
      </a:lvl2pPr>
      <a:lvl3pPr marL="952500" indent="-188913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 kern="1200">
          <a:solidFill>
            <a:srgbClr val="4C4C4C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tabLst>
          <a:tab pos="1144588" algn="l"/>
        </a:tabLst>
        <a:defRPr sz="2400" kern="1200">
          <a:solidFill>
            <a:srgbClr val="4C4C4C"/>
          </a:solidFill>
          <a:latin typeface="+mn-lt"/>
          <a:ea typeface="+mn-ea"/>
          <a:cs typeface="+mn-cs"/>
        </a:defRPr>
      </a:lvl4pPr>
      <a:lvl5pPr marL="17097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Eckdaten des Gesundheitsamtes zum Haushaltsplan 2016</a:t>
            </a:r>
            <a:endParaRPr lang="de-DE" altLang="de-DE" sz="370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8" y="2676136"/>
            <a:ext cx="3719952" cy="2048506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813550" cy="747713"/>
          </a:xfrm>
        </p:spPr>
        <p:txBody>
          <a:bodyPr/>
          <a:lstStyle/>
          <a:p>
            <a:r>
              <a:rPr lang="de-DE" altLang="de-DE" dirty="0" smtClean="0"/>
              <a:t>Eckdaten Haushaltsplan 2016 </a:t>
            </a:r>
            <a:br>
              <a:rPr lang="de-DE" altLang="de-DE" dirty="0" smtClean="0"/>
            </a:br>
            <a:r>
              <a:rPr lang="de-DE" altLang="de-DE" sz="2000" b="0" dirty="0" smtClean="0"/>
              <a:t>Ausblick – </a:t>
            </a:r>
            <a:r>
              <a:rPr lang="de-DE" altLang="de-DE" sz="2000" b="0" dirty="0"/>
              <a:t>Chancen und Risiken </a:t>
            </a:r>
            <a:endParaRPr lang="de-DE" altLang="de-DE" sz="2000" b="0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425" y="1323975"/>
            <a:ext cx="9045575" cy="5029200"/>
          </a:xfrm>
          <a:noFill/>
        </p:spPr>
        <p:txBody>
          <a:bodyPr/>
          <a:lstStyle/>
          <a:p>
            <a:pPr marL="457200" lvl="2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sz="2800" b="1" dirty="0" smtClean="0"/>
              <a:t>Kleine Lichtblicke</a:t>
            </a:r>
            <a:br>
              <a:rPr lang="de-DE" altLang="de-DE" sz="2800" b="1" dirty="0" smtClean="0"/>
            </a:br>
            <a:endParaRPr lang="de-DE" altLang="de-DE" sz="2800" b="1" dirty="0"/>
          </a:p>
          <a:p>
            <a:pPr marL="836613" lvl="1" indent="-457200">
              <a:buFontTx/>
              <a:buChar char="•"/>
            </a:pPr>
            <a:r>
              <a:rPr lang="de-DE" altLang="de-DE" sz="2600" dirty="0" smtClean="0"/>
              <a:t>Einrichtung einer Clearingstelle zur Sicherstellung des regelhaften Zugangs zum Gesundheitsversorgungs-system</a:t>
            </a:r>
            <a:br>
              <a:rPr lang="de-DE" altLang="de-DE" sz="2600" dirty="0" smtClean="0"/>
            </a:br>
            <a:endParaRPr lang="de-DE" altLang="de-DE" sz="2600" dirty="0" smtClean="0"/>
          </a:p>
          <a:p>
            <a:pPr marL="836613" lvl="1" indent="-457200">
              <a:buFontTx/>
              <a:buChar char="•"/>
            </a:pPr>
            <a:r>
              <a:rPr lang="de-DE" altLang="de-DE" sz="2600" dirty="0" smtClean="0"/>
              <a:t>Optimierte Aufgabenwahrnehmung durch verbesserte Gebäudesituation</a:t>
            </a:r>
          </a:p>
        </p:txBody>
      </p:sp>
    </p:spTree>
    <p:extLst>
      <p:ext uri="{BB962C8B-B14F-4D97-AF65-F5344CB8AC3E}">
        <p14:creationId xmlns:p14="http://schemas.microsoft.com/office/powerpoint/2010/main" val="658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813550" cy="747713"/>
          </a:xfrm>
        </p:spPr>
        <p:txBody>
          <a:bodyPr/>
          <a:lstStyle/>
          <a:p>
            <a:r>
              <a:rPr lang="de-DE" altLang="de-DE" dirty="0" smtClean="0"/>
              <a:t>Eckdaten Haushaltsplan 2016</a:t>
            </a:r>
            <a:br>
              <a:rPr lang="de-DE" altLang="de-DE" dirty="0" smtClean="0"/>
            </a:br>
            <a:r>
              <a:rPr lang="de-DE" altLang="de-DE" sz="2000" b="0" dirty="0" smtClean="0"/>
              <a:t>Teilergebnisplan – Übersicht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00815"/>
              </p:ext>
            </p:extLst>
          </p:nvPr>
        </p:nvGraphicFramePr>
        <p:xfrm>
          <a:off x="0" y="1171576"/>
          <a:ext cx="9144000" cy="529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675"/>
                <a:gridCol w="2487613"/>
                <a:gridCol w="2487613"/>
                <a:gridCol w="1562099"/>
              </a:tblGrid>
              <a:tr h="1323975">
                <a:tc>
                  <a:txBody>
                    <a:bodyPr/>
                    <a:lstStyle/>
                    <a:p>
                      <a:pPr marL="180000" lvl="0" algn="l" defTabSz="914400" rtl="0" eaLnBrk="1" latinLnBrk="0" hangingPunct="1"/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Fachbereich 53</a:t>
                      </a:r>
                    </a:p>
                    <a:p>
                      <a:pPr marL="180000" lvl="0" algn="l" defTabSz="914400" rtl="0" eaLnBrk="1" latinLnBrk="0" hangingPunct="1"/>
                      <a:endParaRPr lang="de-DE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lvl="0" algn="l" defTabSz="914400" rtl="0" eaLnBrk="1" latinLnBrk="0" hangingPunct="1"/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Haushaltsplan</a:t>
                      </a:r>
                      <a:br>
                        <a:rPr lang="de-DE" sz="2000" dirty="0" smtClean="0">
                          <a:solidFill>
                            <a:schemeClr val="tx1"/>
                          </a:solidFill>
                        </a:rPr>
                      </a:b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Haushaltsplan Entwurf</a:t>
                      </a:r>
                      <a:br>
                        <a:rPr lang="de-DE" sz="20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180000" lvl="0"/>
                      <a:r>
                        <a:rPr lang="de-DE" sz="2000" b="1" dirty="0" smtClean="0"/>
                        <a:t>Aufwand</a:t>
                      </a:r>
                      <a:endParaRPr lang="de-D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13.832 T €</a:t>
                      </a:r>
                      <a:endParaRPr lang="de-DE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13.514 T €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S. 748, Nr. 17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180000" lvl="0"/>
                      <a:r>
                        <a:rPr lang="de-DE" sz="2000" b="1" dirty="0" smtClean="0"/>
                        <a:t>Ertrag</a:t>
                      </a:r>
                      <a:endParaRPr lang="de-D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2.292 T €</a:t>
                      </a:r>
                      <a:endParaRPr lang="de-DE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2.329 T 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S. 748, Nr. 10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3975">
                <a:tc>
                  <a:txBody>
                    <a:bodyPr/>
                    <a:lstStyle/>
                    <a:p>
                      <a:pPr marL="180000" lvl="0"/>
                      <a:r>
                        <a:rPr lang="de-DE" sz="2000" b="1" dirty="0" smtClean="0"/>
                        <a:t>Zuschussbedarf</a:t>
                      </a:r>
                      <a:endParaRPr lang="de-DE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11.540 T €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11.185 T €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S. 748, Nr. 18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152400" y="152400"/>
            <a:ext cx="68135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Eckdaten Haushaltsplan 2016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 sz="2000" b="0">
                <a:solidFill>
                  <a:schemeClr val="bg1"/>
                </a:solidFill>
              </a:rPr>
              <a:t>Teilergebnisplan – Aufteilung nach Kostenarten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3855"/>
              </p:ext>
            </p:extLst>
          </p:nvPr>
        </p:nvGraphicFramePr>
        <p:xfrm>
          <a:off x="0" y="1181101"/>
          <a:ext cx="9144002" cy="540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820"/>
                <a:gridCol w="1921079"/>
                <a:gridCol w="1921079"/>
                <a:gridCol w="1812024"/>
              </a:tblGrid>
              <a:tr h="1128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Fachbereich 53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Haushaltsplan</a:t>
                      </a:r>
                      <a:br>
                        <a:rPr lang="de-DE" dirty="0" smtClean="0">
                          <a:solidFill>
                            <a:schemeClr val="tx1"/>
                          </a:solidFill>
                        </a:rPr>
                      </a:b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Haushaltsplan Entwurf</a:t>
                      </a:r>
                      <a:br>
                        <a:rPr lang="de-DE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8896">
                <a:tc>
                  <a:txBody>
                    <a:bodyPr/>
                    <a:lstStyle/>
                    <a:p>
                      <a:r>
                        <a:rPr lang="de-DE" altLang="de-DE" b="1" dirty="0" smtClean="0"/>
                        <a:t>Gesamter Aufwand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13.832 T €</a:t>
                      </a:r>
                      <a:endParaRPr lang="de-DE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13.514 T €</a:t>
                      </a:r>
                      <a:endParaRPr lang="de-DE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/>
                        <a:t>davon …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896">
                <a:tc>
                  <a:txBody>
                    <a:bodyPr/>
                    <a:lstStyle/>
                    <a:p>
                      <a:pPr marL="180000"/>
                      <a:r>
                        <a:rPr lang="de-DE" dirty="0" smtClean="0"/>
                        <a:t>Personalaufwand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altLang="de-DE" sz="1800" b="0" dirty="0" smtClean="0"/>
                        <a:t>8.768 T€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altLang="de-DE" sz="1800" b="0" dirty="0" smtClean="0">
                          <a:solidFill>
                            <a:srgbClr val="002060"/>
                          </a:solidFill>
                        </a:rPr>
                        <a:t> 8.507 T€ 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748, Nr. 17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0070">
                <a:tc>
                  <a:txBody>
                    <a:bodyPr/>
                    <a:lstStyle/>
                    <a:p>
                      <a:pPr marL="180000"/>
                      <a:r>
                        <a:rPr lang="de-DE" dirty="0" smtClean="0"/>
                        <a:t>Zuwendungen für die Arbeit der Wohlfahrtsverbände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3.372 T€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3.412 T€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de-DE" altLang="de-DE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748,</a:t>
                      </a:r>
                      <a:br>
                        <a:rPr lang="de-DE" altLang="de-DE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altLang="de-DE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 von Nr.13 </a:t>
                      </a:r>
                      <a:endParaRPr lang="de-DE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8896">
                <a:tc>
                  <a:txBody>
                    <a:bodyPr/>
                    <a:lstStyle/>
                    <a:p>
                      <a:pPr marL="180000"/>
                      <a:r>
                        <a:rPr lang="de-DE" dirty="0" smtClean="0"/>
                        <a:t>Sachaufwand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1.179 T€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1.075 T€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b="0" dirty="0" smtClean="0"/>
                        <a:t>S. 748, Nr. 13, 16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8896">
                <a:tc>
                  <a:txBody>
                    <a:bodyPr/>
                    <a:lstStyle/>
                    <a:p>
                      <a:pPr marL="180000"/>
                      <a:r>
                        <a:rPr lang="de-DE" dirty="0" smtClean="0"/>
                        <a:t>Transferaufwendungen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482 T€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482 T€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b="0" dirty="0" smtClean="0"/>
                        <a:t>S. 748, Nr. 15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8896">
                <a:tc>
                  <a:txBody>
                    <a:bodyPr/>
                    <a:lstStyle/>
                    <a:p>
                      <a:pPr marL="180000"/>
                      <a:r>
                        <a:rPr lang="de-DE" dirty="0" smtClean="0"/>
                        <a:t>Bilanzielle Abschreibungen AfA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32 T€</a:t>
                      </a:r>
                      <a:endParaRPr lang="de-D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37 T€</a:t>
                      </a:r>
                      <a:endParaRPr lang="de-DE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de-DE" altLang="de-DE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748, Nr. 14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765300" y="4737100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" y="152400"/>
            <a:ext cx="74803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Eckdaten Haushaltsplan 2016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sz="2000" b="0" dirty="0" smtClean="0">
                <a:solidFill>
                  <a:schemeClr val="bg1"/>
                </a:solidFill>
              </a:rPr>
              <a:t>Teilergebnisplan </a:t>
            </a:r>
            <a:r>
              <a:rPr lang="de-DE" altLang="de-DE" sz="2000" b="0" dirty="0">
                <a:solidFill>
                  <a:schemeClr val="bg1"/>
                </a:solidFill>
              </a:rPr>
              <a:t>– Aufteilung nach </a:t>
            </a:r>
            <a:r>
              <a:rPr lang="de-DE" altLang="de-DE" sz="2000" b="0" dirty="0" smtClean="0">
                <a:solidFill>
                  <a:schemeClr val="bg1"/>
                </a:solidFill>
              </a:rPr>
              <a:t>Produktgruppen</a:t>
            </a:r>
            <a:endParaRPr lang="de-DE" altLang="de-DE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70291"/>
              </p:ext>
            </p:extLst>
          </p:nvPr>
        </p:nvGraphicFramePr>
        <p:xfrm>
          <a:off x="0" y="1202531"/>
          <a:ext cx="9144000" cy="53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5054718" y="2521282"/>
            <a:ext cx="4003557" cy="3583108"/>
            <a:chOff x="4610101" y="2674818"/>
            <a:chExt cx="4238624" cy="3583108"/>
          </a:xfrm>
        </p:grpSpPr>
        <p:sp>
          <p:nvSpPr>
            <p:cNvPr id="8" name="Text Box 166"/>
            <p:cNvSpPr txBox="1">
              <a:spLocks noChangeArrowheads="1"/>
            </p:cNvSpPr>
            <p:nvPr/>
          </p:nvSpPr>
          <p:spPr bwMode="auto">
            <a:xfrm>
              <a:off x="4610101" y="2674818"/>
              <a:ext cx="38385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Beratung, Unterstützung und Betreuung von </a:t>
              </a: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Personen,</a:t>
              </a:r>
              <a:b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</a:b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die </a:t>
              </a:r>
              <a:r>
                <a:rPr lang="de-DE" altLang="de-DE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besonderer gesundheitlicher Fürsorge bedürfen.</a:t>
              </a:r>
            </a:p>
          </p:txBody>
        </p:sp>
        <p:sp>
          <p:nvSpPr>
            <p:cNvPr id="9" name="Text Box 166"/>
            <p:cNvSpPr txBox="1">
              <a:spLocks noChangeArrowheads="1"/>
            </p:cNvSpPr>
            <p:nvPr/>
          </p:nvSpPr>
          <p:spPr bwMode="auto">
            <a:xfrm>
              <a:off x="4610101" y="3492241"/>
              <a:ext cx="40671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spcBef>
                  <a:spcPct val="50000"/>
                </a:spcBef>
                <a:defRPr sz="1200" b="0">
                  <a:latin typeface="Calibri" panose="020F0502020204030204" pitchFamily="34" charset="0"/>
                </a:defRPr>
              </a:lvl1pPr>
            </a:lstStyle>
            <a:p>
              <a:r>
                <a:rPr lang="de-DE" alt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Koordinierung der gesundheitlichen Versorgung, Gesundheitsberichterstattung, (Zuwendungen Verbände).</a:t>
              </a:r>
            </a:p>
          </p:txBody>
        </p:sp>
        <p:sp>
          <p:nvSpPr>
            <p:cNvPr id="10" name="Text Box 166"/>
            <p:cNvSpPr txBox="1">
              <a:spLocks noChangeArrowheads="1"/>
            </p:cNvSpPr>
            <p:nvPr/>
          </p:nvSpPr>
          <p:spPr bwMode="auto">
            <a:xfrm>
              <a:off x="4610101" y="4350781"/>
              <a:ext cx="406717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Erstellung </a:t>
              </a:r>
              <a:r>
                <a:rPr lang="de-DE" altLang="de-DE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von Gutachten und fachlichen Stellungnahmen.</a:t>
              </a:r>
            </a:p>
          </p:txBody>
        </p:sp>
        <p:sp>
          <p:nvSpPr>
            <p:cNvPr id="11" name="Text Box 166"/>
            <p:cNvSpPr txBox="1">
              <a:spLocks noChangeArrowheads="1"/>
            </p:cNvSpPr>
            <p:nvPr/>
          </p:nvSpPr>
          <p:spPr bwMode="auto">
            <a:xfrm>
              <a:off x="4610101" y="5197733"/>
              <a:ext cx="423862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Verhütung und Bekämpfung übertragbarer Krankheiten.</a:t>
              </a:r>
              <a:b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</a:b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Schutz und Aufklärung der Bevölkerung. Gesundheitsaufsicht</a:t>
              </a:r>
              <a:r>
                <a:rPr lang="de-DE" altLang="de-DE" sz="12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de-DE" altLang="de-DE" sz="12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 Box 166"/>
            <p:cNvSpPr txBox="1">
              <a:spLocks noChangeArrowheads="1"/>
            </p:cNvSpPr>
            <p:nvPr/>
          </p:nvSpPr>
          <p:spPr bwMode="auto">
            <a:xfrm>
              <a:off x="4610101" y="6073260"/>
              <a:ext cx="4067174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Durchführung von Obduktionen.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87" y="1679633"/>
            <a:ext cx="7459425" cy="5178367"/>
          </a:xfrm>
          <a:prstGeom prst="rect">
            <a:avLst/>
          </a:prstGeom>
        </p:spPr>
      </p:pic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152400" y="152400"/>
            <a:ext cx="68135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Eckdaten Haushaltsplan 2016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sz="2000" b="0" dirty="0">
                <a:solidFill>
                  <a:schemeClr val="bg1"/>
                </a:solidFill>
              </a:rPr>
              <a:t>Teilergebnisplan – Aufteilung nach Kostenarten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77000" y="4752975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dirty="0">
                <a:latin typeface="Calibri" panose="020F0502020204030204" pitchFamily="34" charset="0"/>
              </a:rPr>
              <a:t>Personalkosten</a:t>
            </a:r>
            <a:br>
              <a:rPr lang="de-DE" altLang="de-DE" sz="1800" dirty="0">
                <a:latin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</a:rPr>
              <a:t>63 %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942975" y="4521200"/>
            <a:ext cx="1333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800">
                <a:latin typeface="Calibri" panose="020F0502020204030204" pitchFamily="34" charset="0"/>
              </a:rPr>
              <a:t>Verbände</a:t>
            </a:r>
            <a:br>
              <a:rPr lang="de-DE" altLang="de-DE" sz="1800">
                <a:latin typeface="Calibri" panose="020F0502020204030204" pitchFamily="34" charset="0"/>
              </a:rPr>
            </a:br>
            <a:r>
              <a:rPr lang="de-DE" altLang="de-DE" sz="1800">
                <a:latin typeface="Calibri" panose="020F0502020204030204" pitchFamily="34" charset="0"/>
              </a:rPr>
              <a:t>25,2 %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663700" y="2022475"/>
            <a:ext cx="1333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800">
                <a:latin typeface="Calibri" panose="020F0502020204030204" pitchFamily="34" charset="0"/>
              </a:rPr>
              <a:t>Sachkosten</a:t>
            </a:r>
            <a:br>
              <a:rPr lang="de-DE" altLang="de-DE" sz="1800">
                <a:latin typeface="Calibri" panose="020F0502020204030204" pitchFamily="34" charset="0"/>
              </a:rPr>
            </a:br>
            <a:r>
              <a:rPr lang="de-DE" altLang="de-DE" sz="1800">
                <a:latin typeface="Calibri" panose="020F0502020204030204" pitchFamily="34" charset="0"/>
              </a:rPr>
              <a:t>7,9 %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784350" y="1476375"/>
            <a:ext cx="2457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800" dirty="0">
                <a:latin typeface="Calibri" panose="020F0502020204030204" pitchFamily="34" charset="0"/>
              </a:rPr>
              <a:t>Transferaufwendungen 3,6 %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391025" y="1463675"/>
            <a:ext cx="2457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dirty="0">
                <a:latin typeface="Calibri" panose="020F0502020204030204" pitchFamily="34" charset="0"/>
              </a:rPr>
              <a:t>Abschreibungen</a:t>
            </a:r>
            <a:br>
              <a:rPr lang="de-DE" altLang="de-DE" sz="1800" dirty="0">
                <a:latin typeface="Calibri" panose="020F0502020204030204" pitchFamily="34" charset="0"/>
              </a:rPr>
            </a:br>
            <a:r>
              <a:rPr lang="de-DE" altLang="de-DE" sz="1800" dirty="0">
                <a:latin typeface="Calibri" panose="020F0502020204030204" pitchFamily="34" charset="0"/>
              </a:rPr>
              <a:t>0,3 %</a:t>
            </a:r>
          </a:p>
        </p:txBody>
      </p:sp>
    </p:spTree>
    <p:extLst>
      <p:ext uri="{BB962C8B-B14F-4D97-AF65-F5344CB8AC3E}">
        <p14:creationId xmlns:p14="http://schemas.microsoft.com/office/powerpoint/2010/main" val="35783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813550" cy="747713"/>
          </a:xfrm>
        </p:spPr>
        <p:txBody>
          <a:bodyPr/>
          <a:lstStyle/>
          <a:p>
            <a:r>
              <a:rPr lang="de-DE" altLang="de-DE" dirty="0" smtClean="0"/>
              <a:t>Eckdaten Haushaltsplan 2016 </a:t>
            </a:r>
            <a:br>
              <a:rPr lang="de-DE" altLang="de-DE" dirty="0" smtClean="0"/>
            </a:br>
            <a:r>
              <a:rPr lang="de-DE" altLang="de-DE" sz="2000" b="0" dirty="0" smtClean="0"/>
              <a:t>Personal - Beschäftigtenstruktur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61880803"/>
              </p:ext>
            </p:extLst>
          </p:nvPr>
        </p:nvGraphicFramePr>
        <p:xfrm>
          <a:off x="0" y="1524000"/>
          <a:ext cx="4695568" cy="4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84858"/>
              </p:ext>
            </p:extLst>
          </p:nvPr>
        </p:nvGraphicFramePr>
        <p:xfrm>
          <a:off x="5140025" y="1830046"/>
          <a:ext cx="3608337" cy="107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337"/>
                <a:gridCol w="936000"/>
              </a:tblGrid>
              <a:tr h="46829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Altersdurchschnitt</a:t>
                      </a:r>
                      <a:r>
                        <a:rPr lang="de-DE" sz="1400" baseline="0" dirty="0" smtClean="0"/>
                        <a:t> gesamt: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48 Jahre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Altersdurchschnitt</a:t>
                      </a:r>
                      <a:r>
                        <a:rPr lang="de-DE" sz="1400" baseline="0" dirty="0" smtClean="0"/>
                        <a:t> Frauen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47 Jahre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Altersdurchschnitt Männer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 Jahre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77008"/>
              </p:ext>
            </p:extLst>
          </p:nvPr>
        </p:nvGraphicFramePr>
        <p:xfrm>
          <a:off x="5148269" y="4544490"/>
          <a:ext cx="3613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972000"/>
              </a:tblGrid>
              <a:tr h="46829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Vzv Stellen</a:t>
                      </a:r>
                    </a:p>
                    <a:p>
                      <a:r>
                        <a:rPr lang="de-DE" sz="1400" dirty="0" smtClean="0"/>
                        <a:t>Mitarbeiter/-innen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135,95</a:t>
                      </a:r>
                    </a:p>
                    <a:p>
                      <a:pPr algn="r"/>
                      <a:r>
                        <a:rPr lang="de-DE" sz="1400" dirty="0" smtClean="0"/>
                        <a:t>161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Arbeitszeit</a:t>
                      </a:r>
                      <a:r>
                        <a:rPr lang="de-DE" sz="1400" baseline="0" dirty="0" smtClean="0"/>
                        <a:t> Frauen Vollzeit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42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Arbeitszeit</a:t>
                      </a:r>
                      <a:r>
                        <a:rPr lang="de-DE" sz="1400" baseline="0" dirty="0" smtClean="0"/>
                        <a:t> Frauen Teilzeit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75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Arbeitszeit Männer Vollzeit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38</a:t>
                      </a:r>
                      <a:endParaRPr lang="de-DE" sz="1400" dirty="0"/>
                    </a:p>
                  </a:txBody>
                  <a:tcPr/>
                </a:tc>
              </a:tr>
              <a:tr h="2713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Arbeitszeit Männer Teilzeit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438096484"/>
              </p:ext>
            </p:extLst>
          </p:nvPr>
        </p:nvGraphicFramePr>
        <p:xfrm>
          <a:off x="0" y="6260756"/>
          <a:ext cx="947351" cy="52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78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ChangeArrowheads="1"/>
          </p:cNvSpPr>
          <p:nvPr/>
        </p:nvSpPr>
        <p:spPr bwMode="auto">
          <a:xfrm>
            <a:off x="152400" y="152400"/>
            <a:ext cx="74803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Eckdaten Haushaltsplan 2016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 sz="2000" b="0">
                <a:solidFill>
                  <a:schemeClr val="bg1"/>
                </a:solidFill>
              </a:rPr>
              <a:t>Zuwendungen für die Arbeit der Wohlfahrtsverbände - Details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44157105"/>
              </p:ext>
            </p:extLst>
          </p:nvPr>
        </p:nvGraphicFramePr>
        <p:xfrm>
          <a:off x="0" y="1201723"/>
          <a:ext cx="9143997" cy="5341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6103"/>
                <a:gridCol w="795130"/>
                <a:gridCol w="795130"/>
                <a:gridCol w="795130"/>
                <a:gridCol w="903557"/>
                <a:gridCol w="795130"/>
                <a:gridCol w="795130"/>
                <a:gridCol w="795130"/>
                <a:gridCol w="903557"/>
              </a:tblGrid>
              <a:tr h="485632">
                <a:tc>
                  <a:txBody>
                    <a:bodyPr/>
                    <a:lstStyle/>
                    <a:p>
                      <a:pPr marL="7200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Beträge 2015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Beträge 2016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/>
                    <a:p>
                      <a:pPr marL="7200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 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 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Aids-Beratung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65.318  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65.318  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66.102  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66.102  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Aufsuchende Krankenpflege </a:t>
                      </a:r>
                      <a:b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für Wohnungslose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47.479  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47.479  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48.049  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48.049  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Drogenhilfe / Suchtkrankenhilfe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264.536  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372.863  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1.664.409  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2.301.809  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267.711  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377.338  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1.684.382  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2.329.430  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Hilfen bei psychischen </a:t>
                      </a:r>
                      <a:b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Erkrankungen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277.098  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134.709  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411.807  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280.423  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136.325  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416.748  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Hilfen für Prostituierte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200.376  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200.376  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202.781  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202.781  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Unterstützung der Selbsthilfe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8.296  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95.338  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103.633  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8.395  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96.482  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104.877  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Unterstützung von </a:t>
                      </a:r>
                      <a:b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Betreuungsvereinen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91.030  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73.479  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164.509  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92.122  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74.361  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166.483  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Zielgruppenspezifische </a:t>
                      </a:r>
                      <a:b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Prävention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altLang="de-DE" sz="1200" b="0" i="0" u="none" strike="noStrike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76.811  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altLang="de-DE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76.811  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77.733  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DE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77.733  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Summe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363.862  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897.817  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2.110.063  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defRPr sz="2000">
                          <a:solidFill>
                            <a:srgbClr val="4C4C4C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3.371.742  </a:t>
                      </a:r>
                    </a:p>
                  </a:txBody>
                  <a:tcPr marL="0" marR="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368.228  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908.590  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2.135.384  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3.412.203  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81723"/>
            <a:ext cx="8808720" cy="5402198"/>
          </a:xfrm>
          <a:prstGeom prst="rect">
            <a:avLst/>
          </a:prstGeom>
        </p:spPr>
      </p:pic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36942"/>
            <a:ext cx="9144000" cy="529946"/>
          </a:xfrm>
          <a:noFill/>
        </p:spPr>
        <p:txBody>
          <a:bodyPr/>
          <a:lstStyle/>
          <a:p>
            <a:pPr marL="190500" lvl="1" indent="0" algn="ctr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7237413" algn="r"/>
                <a:tab pos="7713663" algn="l"/>
              </a:tabLst>
            </a:pPr>
            <a:r>
              <a:rPr lang="de-DE" altLang="de-DE" dirty="0" smtClean="0">
                <a:solidFill>
                  <a:schemeClr val="tx1"/>
                </a:solidFill>
              </a:rPr>
              <a:t>Gesamterlöse des Gesundheitsamtes</a:t>
            </a:r>
            <a:br>
              <a:rPr lang="de-DE" altLang="de-DE" dirty="0" smtClean="0">
                <a:solidFill>
                  <a:schemeClr val="tx1"/>
                </a:solidFill>
              </a:rPr>
            </a:br>
            <a:endParaRPr lang="de-DE" altLang="de-DE" b="1" dirty="0" smtClean="0">
              <a:solidFill>
                <a:srgbClr val="CC0000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765300" y="4737100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" y="152400"/>
            <a:ext cx="74803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Eckdaten Haushaltsplan 2016</a:t>
            </a:r>
            <a:br>
              <a:rPr lang="de-DE" altLang="de-DE">
                <a:solidFill>
                  <a:schemeClr val="bg1"/>
                </a:solidFill>
              </a:rPr>
            </a:br>
            <a:r>
              <a:rPr lang="de-DE" altLang="de-DE" sz="2000" b="0">
                <a:solidFill>
                  <a:schemeClr val="bg1"/>
                </a:solidFill>
              </a:rPr>
              <a:t>Erlöse</a:t>
            </a:r>
          </a:p>
        </p:txBody>
      </p:sp>
    </p:spTree>
    <p:extLst>
      <p:ext uri="{BB962C8B-B14F-4D97-AF65-F5344CB8AC3E}">
        <p14:creationId xmlns:p14="http://schemas.microsoft.com/office/powerpoint/2010/main" val="29368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813550" cy="747713"/>
          </a:xfrm>
        </p:spPr>
        <p:txBody>
          <a:bodyPr/>
          <a:lstStyle/>
          <a:p>
            <a:r>
              <a:rPr lang="de-DE" altLang="de-DE" dirty="0" smtClean="0"/>
              <a:t>Eckdaten Haushaltsplan 2016 </a:t>
            </a:r>
            <a:br>
              <a:rPr lang="de-DE" altLang="de-DE" dirty="0" smtClean="0"/>
            </a:br>
            <a:r>
              <a:rPr lang="de-DE" altLang="de-DE" sz="2000" b="0" dirty="0" smtClean="0"/>
              <a:t>Ausblick – </a:t>
            </a:r>
            <a:r>
              <a:rPr lang="de-DE" altLang="de-DE" sz="2000" b="0" dirty="0"/>
              <a:t>Chancen und Risiken</a:t>
            </a:r>
            <a:endParaRPr lang="de-DE" altLang="de-DE" sz="2000" b="0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425" y="1323975"/>
            <a:ext cx="9045575" cy="5029200"/>
          </a:xfrm>
          <a:noFill/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Risiken 2015</a:t>
            </a:r>
          </a:p>
          <a:p>
            <a:pPr marL="836613" lvl="1" indent="-457200">
              <a:buFontTx/>
              <a:buChar char="•"/>
            </a:pPr>
            <a:r>
              <a:rPr lang="de-DE" altLang="de-DE" dirty="0" smtClean="0"/>
              <a:t>Weiterhin anhaltender und nicht steuerbarer Zustrom von Flüchtlingen; Aufgabenerweiterungen, u. a. in den Bereichen: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Koordination und Unterstützungsaufgaben für das Regelsystem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Hygieneaufsicht und Infektionsschutz (in Unterkünften)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Humanitäre Sprechstunde für Menschen mit fehlendem bzw. ungeklärtem Versicherungsschutz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Impfungen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Schuleingangsuntersuchungen</a:t>
            </a:r>
          </a:p>
          <a:p>
            <a:pPr marL="1220788" lvl="2" indent="-457200">
              <a:buClr>
                <a:srgbClr val="4C4C4C"/>
              </a:buClr>
              <a:buFontTx/>
              <a:buChar char="-"/>
            </a:pPr>
            <a:r>
              <a:rPr lang="de-DE" altLang="de-DE" dirty="0" smtClean="0"/>
              <a:t>Zahnmedizinische Begutachtungen und Prophylaxe</a:t>
            </a:r>
            <a:br>
              <a:rPr lang="de-DE" altLang="de-DE" dirty="0" smtClean="0"/>
            </a:b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707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5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E78A00"/>
      </a:accent6>
      <a:hlink>
        <a:srgbClr val="FFFFFF"/>
      </a:hlink>
      <a:folHlink>
        <a:srgbClr val="000000"/>
      </a:folHlink>
    </a:clrScheme>
    <a:fontScheme name="Layout5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ayout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410</Words>
  <Application>Microsoft Office PowerPoint</Application>
  <PresentationFormat>Bildschirmpräsentation (4:3)</PresentationFormat>
  <Paragraphs>185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</vt:lpstr>
      <vt:lpstr>Wingdings</vt:lpstr>
      <vt:lpstr>Layout53</vt:lpstr>
      <vt:lpstr>Eckdaten des Gesundheitsamtes zum Haushaltsplan 2016</vt:lpstr>
      <vt:lpstr>Eckdaten Haushaltsplan 2016 Teilergebnisplan – Übersicht</vt:lpstr>
      <vt:lpstr>PowerPoint-Präsentation</vt:lpstr>
      <vt:lpstr>PowerPoint-Präsentation</vt:lpstr>
      <vt:lpstr>PowerPoint-Präsentation</vt:lpstr>
      <vt:lpstr>Eckdaten Haushaltsplan 2016  Personal - Beschäftigtenstruktur</vt:lpstr>
      <vt:lpstr>PowerPoint-Präsentation</vt:lpstr>
      <vt:lpstr>PowerPoint-Präsentation</vt:lpstr>
      <vt:lpstr>Eckdaten Haushaltsplan 2016  Ausblick – Chancen und Risiken</vt:lpstr>
      <vt:lpstr>Eckdaten Haushaltsplan 2016  Ausblick – Chancen und Risiken </vt:lpstr>
    </vt:vector>
  </TitlesOfParts>
  <Company>Stadt Dortmund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Eckdaten des Gesundheitsamtes zum Haushaltsplan 2007</dc:title>
  <dc:creator>V53709a</dc:creator>
  <cp:lastModifiedBy>Keßling, Holger</cp:lastModifiedBy>
  <cp:revision>373</cp:revision>
  <cp:lastPrinted>2015-10-30T09:59:21Z</cp:lastPrinted>
  <dcterms:created xsi:type="dcterms:W3CDTF">2006-10-19T14:08:02Z</dcterms:created>
  <dcterms:modified xsi:type="dcterms:W3CDTF">2015-11-09T06:59:22Z</dcterms:modified>
  <cp:category>PowerPoint-Präsentation</cp:category>
</cp:coreProperties>
</file>