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7" r:id="rId3"/>
  </p:sldMasterIdLst>
  <p:notesMasterIdLst>
    <p:notesMasterId r:id="rId18"/>
  </p:notesMasterIdLst>
  <p:handoutMasterIdLst>
    <p:handoutMasterId r:id="rId19"/>
  </p:handoutMasterIdLst>
  <p:sldIdLst>
    <p:sldId id="441" r:id="rId4"/>
    <p:sldId id="442" r:id="rId5"/>
    <p:sldId id="399" r:id="rId6"/>
    <p:sldId id="446" r:id="rId7"/>
    <p:sldId id="452" r:id="rId8"/>
    <p:sldId id="447" r:id="rId9"/>
    <p:sldId id="388" r:id="rId10"/>
    <p:sldId id="395" r:id="rId11"/>
    <p:sldId id="445" r:id="rId12"/>
    <p:sldId id="448" r:id="rId13"/>
    <p:sldId id="449" r:id="rId14"/>
    <p:sldId id="444" r:id="rId15"/>
    <p:sldId id="443" r:id="rId16"/>
    <p:sldId id="451" r:id="rId17"/>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DDDDDD"/>
    <a:srgbClr val="FFE05D"/>
    <a:srgbClr val="FFE471"/>
    <a:srgbClr val="FFFFCC"/>
    <a:srgbClr val="B4FAC6"/>
    <a:srgbClr val="A7E2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4607" autoAdjust="0"/>
  </p:normalViewPr>
  <p:slideViewPr>
    <p:cSldViewPr>
      <p:cViewPr varScale="1">
        <p:scale>
          <a:sx n="75" d="100"/>
          <a:sy n="75" d="100"/>
        </p:scale>
        <p:origin x="165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1"/>
            <a:ext cx="2945862"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defTabSz="914378" eaLnBrk="1" hangingPunct="1">
              <a:defRPr sz="1200"/>
            </a:lvl1pPr>
          </a:lstStyle>
          <a:p>
            <a:pPr>
              <a:defRPr/>
            </a:pPr>
            <a:endParaRPr lang="de-DE" altLang="de-DE"/>
          </a:p>
        </p:txBody>
      </p:sp>
      <p:sp>
        <p:nvSpPr>
          <p:cNvPr id="224259" name="Rectangle 3"/>
          <p:cNvSpPr>
            <a:spLocks noGrp="1" noChangeArrowheads="1"/>
          </p:cNvSpPr>
          <p:nvPr>
            <p:ph type="dt" sz="quarter" idx="1"/>
          </p:nvPr>
        </p:nvSpPr>
        <p:spPr bwMode="auto">
          <a:xfrm>
            <a:off x="3850294" y="1"/>
            <a:ext cx="2945862"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defTabSz="914378" eaLnBrk="1" hangingPunct="1">
              <a:defRPr sz="1200"/>
            </a:lvl1pPr>
          </a:lstStyle>
          <a:p>
            <a:pPr>
              <a:defRPr/>
            </a:pPr>
            <a:endParaRPr lang="de-DE" altLang="de-DE"/>
          </a:p>
        </p:txBody>
      </p:sp>
      <p:sp>
        <p:nvSpPr>
          <p:cNvPr id="224260" name="Rectangle 4"/>
          <p:cNvSpPr>
            <a:spLocks noGrp="1" noChangeArrowheads="1"/>
          </p:cNvSpPr>
          <p:nvPr>
            <p:ph type="ftr" sz="quarter" idx="2"/>
          </p:nvPr>
        </p:nvSpPr>
        <p:spPr bwMode="auto">
          <a:xfrm>
            <a:off x="0" y="9427766"/>
            <a:ext cx="2945862" cy="49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defTabSz="914378" eaLnBrk="1" hangingPunct="1">
              <a:defRPr sz="1200"/>
            </a:lvl1pPr>
          </a:lstStyle>
          <a:p>
            <a:pPr>
              <a:defRPr/>
            </a:pPr>
            <a:endParaRPr lang="de-DE" altLang="de-DE"/>
          </a:p>
        </p:txBody>
      </p:sp>
      <p:sp>
        <p:nvSpPr>
          <p:cNvPr id="224261" name="Rectangle 5"/>
          <p:cNvSpPr>
            <a:spLocks noGrp="1" noChangeArrowheads="1"/>
          </p:cNvSpPr>
          <p:nvPr>
            <p:ph type="sldNum" sz="quarter" idx="3"/>
          </p:nvPr>
        </p:nvSpPr>
        <p:spPr bwMode="auto">
          <a:xfrm>
            <a:off x="3850294" y="9427766"/>
            <a:ext cx="2945862" cy="49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defTabSz="914378" eaLnBrk="1" hangingPunct="1">
              <a:defRPr sz="1200"/>
            </a:lvl1pPr>
          </a:lstStyle>
          <a:p>
            <a:pPr>
              <a:defRPr/>
            </a:pPr>
            <a:fld id="{DB84AF1F-AFD2-48A5-A9C0-1BAB933934D7}" type="slidenum">
              <a:rPr lang="de-DE" altLang="de-DE"/>
              <a:pPr>
                <a:defRPr/>
              </a:pPr>
              <a:t>‹Nr.›</a:t>
            </a:fld>
            <a:endParaRPr lang="de-DE" altLang="de-DE"/>
          </a:p>
        </p:txBody>
      </p:sp>
    </p:spTree>
    <p:extLst>
      <p:ext uri="{BB962C8B-B14F-4D97-AF65-F5344CB8AC3E}">
        <p14:creationId xmlns:p14="http://schemas.microsoft.com/office/powerpoint/2010/main" val="228752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862"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3" tIns="47777" rIns="95553" bIns="47777" numCol="1" anchor="t" anchorCtr="0" compatLnSpc="1">
            <a:prstTxWarp prst="textNoShape">
              <a:avLst/>
            </a:prstTxWarp>
          </a:bodyPr>
          <a:lstStyle>
            <a:lvl1pPr defTabSz="955731" eaLnBrk="1" hangingPunct="1">
              <a:defRPr sz="1300"/>
            </a:lvl1pPr>
          </a:lstStyle>
          <a:p>
            <a:pPr>
              <a:defRPr/>
            </a:pPr>
            <a:endParaRPr lang="de-DE" altLang="de-DE"/>
          </a:p>
        </p:txBody>
      </p:sp>
      <p:sp>
        <p:nvSpPr>
          <p:cNvPr id="6147" name="Rectangle 3"/>
          <p:cNvSpPr>
            <a:spLocks noGrp="1" noChangeArrowheads="1"/>
          </p:cNvSpPr>
          <p:nvPr>
            <p:ph type="dt" idx="1"/>
          </p:nvPr>
        </p:nvSpPr>
        <p:spPr bwMode="auto">
          <a:xfrm>
            <a:off x="3850294" y="1"/>
            <a:ext cx="2945862"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3" tIns="47777" rIns="95553" bIns="47777" numCol="1" anchor="t" anchorCtr="0" compatLnSpc="1">
            <a:prstTxWarp prst="textNoShape">
              <a:avLst/>
            </a:prstTxWarp>
          </a:bodyPr>
          <a:lstStyle>
            <a:lvl1pPr algn="r" defTabSz="955731" eaLnBrk="1" hangingPunct="1">
              <a:defRPr sz="1300"/>
            </a:lvl1pPr>
          </a:lstStyle>
          <a:p>
            <a:pPr>
              <a:defRPr/>
            </a:pPr>
            <a:endParaRPr lang="de-DE" altLang="de-DE"/>
          </a:p>
        </p:txBody>
      </p:sp>
      <p:sp>
        <p:nvSpPr>
          <p:cNvPr id="2052" name="Rectangle 4"/>
          <p:cNvSpPr>
            <a:spLocks noGrp="1" noRot="1" noChangeAspect="1" noChangeArrowheads="1" noTextEdit="1"/>
          </p:cNvSpPr>
          <p:nvPr>
            <p:ph type="sldImg" idx="2"/>
          </p:nvPr>
        </p:nvSpPr>
        <p:spPr bwMode="auto">
          <a:xfrm>
            <a:off x="9175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3" tIns="47777" rIns="95553" bIns="47777"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6150" name="Rectangle 6"/>
          <p:cNvSpPr>
            <a:spLocks noGrp="1" noChangeArrowheads="1"/>
          </p:cNvSpPr>
          <p:nvPr>
            <p:ph type="ftr" sz="quarter" idx="4"/>
          </p:nvPr>
        </p:nvSpPr>
        <p:spPr bwMode="auto">
          <a:xfrm>
            <a:off x="0" y="9427766"/>
            <a:ext cx="2945862" cy="49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3" tIns="47777" rIns="95553" bIns="47777" numCol="1" anchor="b" anchorCtr="0" compatLnSpc="1">
            <a:prstTxWarp prst="textNoShape">
              <a:avLst/>
            </a:prstTxWarp>
          </a:bodyPr>
          <a:lstStyle>
            <a:lvl1pPr defTabSz="955731" eaLnBrk="1" hangingPunct="1">
              <a:defRPr sz="1300"/>
            </a:lvl1pPr>
          </a:lstStyle>
          <a:p>
            <a:pPr>
              <a:defRPr/>
            </a:pPr>
            <a:endParaRPr lang="de-DE" altLang="de-DE"/>
          </a:p>
        </p:txBody>
      </p:sp>
      <p:sp>
        <p:nvSpPr>
          <p:cNvPr id="6151" name="Rectangle 7"/>
          <p:cNvSpPr>
            <a:spLocks noGrp="1" noChangeArrowheads="1"/>
          </p:cNvSpPr>
          <p:nvPr>
            <p:ph type="sldNum" sz="quarter" idx="5"/>
          </p:nvPr>
        </p:nvSpPr>
        <p:spPr bwMode="auto">
          <a:xfrm>
            <a:off x="3850294" y="9427766"/>
            <a:ext cx="2945862" cy="49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3" tIns="47777" rIns="95553" bIns="47777" numCol="1" anchor="b" anchorCtr="0" compatLnSpc="1">
            <a:prstTxWarp prst="textNoShape">
              <a:avLst/>
            </a:prstTxWarp>
          </a:bodyPr>
          <a:lstStyle>
            <a:lvl1pPr algn="r" defTabSz="955731" eaLnBrk="1" hangingPunct="1">
              <a:defRPr sz="1300"/>
            </a:lvl1pPr>
          </a:lstStyle>
          <a:p>
            <a:pPr>
              <a:defRPr/>
            </a:pPr>
            <a:fld id="{1CFA81D5-F396-4ECA-99AF-D60001CC9A28}" type="slidenum">
              <a:rPr lang="de-DE" altLang="de-DE"/>
              <a:pPr>
                <a:defRPr/>
              </a:pPr>
              <a:t>‹Nr.›</a:t>
            </a:fld>
            <a:endParaRPr lang="de-DE" altLang="de-DE"/>
          </a:p>
        </p:txBody>
      </p:sp>
    </p:spTree>
    <p:extLst>
      <p:ext uri="{BB962C8B-B14F-4D97-AF65-F5344CB8AC3E}">
        <p14:creationId xmlns:p14="http://schemas.microsoft.com/office/powerpoint/2010/main" val="3750036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55731">
              <a:defRPr>
                <a:solidFill>
                  <a:schemeClr val="tx1"/>
                </a:solidFill>
                <a:latin typeface="Arial" panose="020B0604020202020204" pitchFamily="34" charset="0"/>
                <a:cs typeface="Arial" panose="020B0604020202020204" pitchFamily="34" charset="0"/>
              </a:defRPr>
            </a:lvl1pPr>
            <a:lvl2pPr marL="716798" indent="-275692" defTabSz="955731">
              <a:defRPr>
                <a:solidFill>
                  <a:schemeClr val="tx1"/>
                </a:solidFill>
                <a:latin typeface="Arial" panose="020B0604020202020204" pitchFamily="34" charset="0"/>
                <a:cs typeface="Arial" panose="020B0604020202020204" pitchFamily="34" charset="0"/>
              </a:defRPr>
            </a:lvl2pPr>
            <a:lvl3pPr marL="1102766" indent="-220553" defTabSz="955731">
              <a:defRPr>
                <a:solidFill>
                  <a:schemeClr val="tx1"/>
                </a:solidFill>
                <a:latin typeface="Arial" panose="020B0604020202020204" pitchFamily="34" charset="0"/>
                <a:cs typeface="Arial" panose="020B0604020202020204" pitchFamily="34" charset="0"/>
              </a:defRPr>
            </a:lvl3pPr>
            <a:lvl4pPr marL="1543873" indent="-220553" defTabSz="955731">
              <a:defRPr>
                <a:solidFill>
                  <a:schemeClr val="tx1"/>
                </a:solidFill>
                <a:latin typeface="Arial" panose="020B0604020202020204" pitchFamily="34" charset="0"/>
                <a:cs typeface="Arial" panose="020B0604020202020204" pitchFamily="34" charset="0"/>
              </a:defRPr>
            </a:lvl4pPr>
            <a:lvl5pPr marL="1984980" indent="-220553" defTabSz="955731">
              <a:defRPr>
                <a:solidFill>
                  <a:schemeClr val="tx1"/>
                </a:solidFill>
                <a:latin typeface="Arial" panose="020B0604020202020204" pitchFamily="34" charset="0"/>
                <a:cs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AD857B-C0B9-4913-BDC0-701F748D1A26}" type="slidenum">
              <a:rPr lang="de-DE" altLang="de-DE" smtClean="0"/>
              <a:pPr/>
              <a:t>1</a:t>
            </a:fld>
            <a:endParaRPr lang="de-DE" altLang="de-DE"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360693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Stärkung der Rechte der Mitarbeiter/-innen im Dienst</a:t>
            </a:r>
          </a:p>
          <a:p>
            <a:endParaRPr lang="de-DE" dirty="0" smtClean="0"/>
          </a:p>
          <a:p>
            <a:r>
              <a:rPr lang="de-DE" dirty="0" smtClean="0"/>
              <a:t>Schulungen für Mitarbeiter/-innen:</a:t>
            </a:r>
            <a:r>
              <a:rPr lang="de-DE" baseline="0" dirty="0" smtClean="0"/>
              <a:t> Hinweis auf eventuell regelmäßiges Selbstschutz bzw. -verteidigungsangebot</a:t>
            </a:r>
            <a:endParaRPr lang="de-DE" dirty="0"/>
          </a:p>
        </p:txBody>
      </p:sp>
      <p:sp>
        <p:nvSpPr>
          <p:cNvPr id="4" name="Foliennummernplatzhalter 3"/>
          <p:cNvSpPr>
            <a:spLocks noGrp="1"/>
          </p:cNvSpPr>
          <p:nvPr>
            <p:ph type="sldNum" sz="quarter" idx="10"/>
          </p:nvPr>
        </p:nvSpPr>
        <p:spPr/>
        <p:txBody>
          <a:bodyPr/>
          <a:lstStyle/>
          <a:p>
            <a:pPr>
              <a:defRPr/>
            </a:pPr>
            <a:fld id="{1CFA81D5-F396-4ECA-99AF-D60001CC9A28}" type="slidenum">
              <a:rPr lang="de-DE" altLang="de-DE" smtClean="0"/>
              <a:pPr>
                <a:defRPr/>
              </a:pPr>
              <a:t>12</a:t>
            </a:fld>
            <a:endParaRPr lang="de-DE" altLang="de-DE"/>
          </a:p>
        </p:txBody>
      </p:sp>
    </p:spTree>
    <p:extLst>
      <p:ext uri="{BB962C8B-B14F-4D97-AF65-F5344CB8AC3E}">
        <p14:creationId xmlns:p14="http://schemas.microsoft.com/office/powerpoint/2010/main" val="284073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Stärkung der Rechte der Mitarbeiter/-innen im Dienst</a:t>
            </a:r>
          </a:p>
          <a:p>
            <a:endParaRPr lang="de-DE" dirty="0" smtClean="0"/>
          </a:p>
          <a:p>
            <a:r>
              <a:rPr lang="de-DE" dirty="0" smtClean="0"/>
              <a:t>Schulungen für Mitarbeiter/-innen:</a:t>
            </a:r>
            <a:r>
              <a:rPr lang="de-DE" baseline="0" dirty="0" smtClean="0"/>
              <a:t> Hinweis auf eventuell regelmäßiges Selbstschutz bzw. -verteidigungsangebot</a:t>
            </a:r>
            <a:endParaRPr lang="de-DE" dirty="0"/>
          </a:p>
        </p:txBody>
      </p:sp>
      <p:sp>
        <p:nvSpPr>
          <p:cNvPr id="4" name="Foliennummernplatzhalter 3"/>
          <p:cNvSpPr>
            <a:spLocks noGrp="1"/>
          </p:cNvSpPr>
          <p:nvPr>
            <p:ph type="sldNum" sz="quarter" idx="10"/>
          </p:nvPr>
        </p:nvSpPr>
        <p:spPr/>
        <p:txBody>
          <a:bodyPr/>
          <a:lstStyle/>
          <a:p>
            <a:pPr>
              <a:defRPr/>
            </a:pPr>
            <a:fld id="{1CFA81D5-F396-4ECA-99AF-D60001CC9A28}" type="slidenum">
              <a:rPr lang="de-DE" altLang="de-DE" smtClean="0"/>
              <a:pPr>
                <a:defRPr/>
              </a:pPr>
              <a:t>13</a:t>
            </a:fld>
            <a:endParaRPr lang="de-DE" altLang="de-DE"/>
          </a:p>
        </p:txBody>
      </p:sp>
    </p:spTree>
    <p:extLst>
      <p:ext uri="{BB962C8B-B14F-4D97-AF65-F5344CB8AC3E}">
        <p14:creationId xmlns:p14="http://schemas.microsoft.com/office/powerpoint/2010/main" val="70791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CFA81D5-F396-4ECA-99AF-D60001CC9A28}" type="slidenum">
              <a:rPr lang="de-DE" altLang="de-DE" smtClean="0"/>
              <a:pPr>
                <a:defRPr/>
              </a:pPr>
              <a:t>2</a:t>
            </a:fld>
            <a:endParaRPr lang="de-DE" altLang="de-DE"/>
          </a:p>
        </p:txBody>
      </p:sp>
    </p:spTree>
    <p:extLst>
      <p:ext uri="{BB962C8B-B14F-4D97-AF65-F5344CB8AC3E}">
        <p14:creationId xmlns:p14="http://schemas.microsoft.com/office/powerpoint/2010/main" val="246554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CFA81D5-F396-4ECA-99AF-D60001CC9A28}" type="slidenum">
              <a:rPr lang="de-DE" altLang="de-DE" smtClean="0"/>
              <a:pPr>
                <a:defRPr/>
              </a:pPr>
              <a:t>3</a:t>
            </a:fld>
            <a:endParaRPr lang="de-DE" altLang="de-DE"/>
          </a:p>
        </p:txBody>
      </p:sp>
    </p:spTree>
    <p:extLst>
      <p:ext uri="{BB962C8B-B14F-4D97-AF65-F5344CB8AC3E}">
        <p14:creationId xmlns:p14="http://schemas.microsoft.com/office/powerpoint/2010/main" val="247235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pPr>
              <a:defRPr/>
            </a:pPr>
            <a:fld id="{1CFA81D5-F396-4ECA-99AF-D60001CC9A28}" type="slidenum">
              <a:rPr lang="de-DE" altLang="de-DE" smtClean="0"/>
              <a:pPr>
                <a:defRPr/>
              </a:pPr>
              <a:t>4</a:t>
            </a:fld>
            <a:endParaRPr lang="de-DE" altLang="de-DE"/>
          </a:p>
        </p:txBody>
      </p:sp>
    </p:spTree>
    <p:extLst>
      <p:ext uri="{BB962C8B-B14F-4D97-AF65-F5344CB8AC3E}">
        <p14:creationId xmlns:p14="http://schemas.microsoft.com/office/powerpoint/2010/main" val="3168410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Stärkung der Rechte der Mitarbeiter/-innen im Dienst</a:t>
            </a:r>
          </a:p>
          <a:p>
            <a:endParaRPr lang="de-DE" dirty="0" smtClean="0"/>
          </a:p>
          <a:p>
            <a:r>
              <a:rPr lang="de-DE" dirty="0" smtClean="0"/>
              <a:t>Schulungen für Mitarbeiter/-innen:</a:t>
            </a:r>
            <a:r>
              <a:rPr lang="de-DE" baseline="0" dirty="0" smtClean="0"/>
              <a:t> Hinweis auf eventuell regelmäßiges Selbstschutz bzw. -verteidigungsangebot</a:t>
            </a:r>
            <a:endParaRPr lang="de-DE" dirty="0"/>
          </a:p>
        </p:txBody>
      </p:sp>
      <p:sp>
        <p:nvSpPr>
          <p:cNvPr id="4" name="Foliennummernplatzhalter 3"/>
          <p:cNvSpPr>
            <a:spLocks noGrp="1"/>
          </p:cNvSpPr>
          <p:nvPr>
            <p:ph type="sldNum" sz="quarter" idx="10"/>
          </p:nvPr>
        </p:nvSpPr>
        <p:spPr/>
        <p:txBody>
          <a:bodyPr/>
          <a:lstStyle/>
          <a:p>
            <a:pPr>
              <a:defRPr/>
            </a:pPr>
            <a:fld id="{1CFA81D5-F396-4ECA-99AF-D60001CC9A28}" type="slidenum">
              <a:rPr lang="de-DE" altLang="de-DE" smtClean="0"/>
              <a:pPr>
                <a:defRPr/>
              </a:pPr>
              <a:t>5</a:t>
            </a:fld>
            <a:endParaRPr lang="de-DE" altLang="de-DE"/>
          </a:p>
        </p:txBody>
      </p:sp>
    </p:spTree>
    <p:extLst>
      <p:ext uri="{BB962C8B-B14F-4D97-AF65-F5344CB8AC3E}">
        <p14:creationId xmlns:p14="http://schemas.microsoft.com/office/powerpoint/2010/main" val="318358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panose="020B0604020202020204" pitchFamily="34" charset="0"/>
                <a:ea typeface="+mn-ea"/>
                <a:cs typeface="Arial" panose="020B0604020202020204" pitchFamily="34" charset="0"/>
              </a:rPr>
              <a:t>Definition laut Wikipedia:</a:t>
            </a:r>
          </a:p>
          <a:p>
            <a:r>
              <a:rPr lang="de-DE" sz="1200" kern="1200" dirty="0" smtClean="0">
                <a:solidFill>
                  <a:schemeClr val="tx1"/>
                </a:solidFill>
                <a:effectLst/>
                <a:latin typeface="Arial" panose="020B0604020202020204" pitchFamily="34" charset="0"/>
                <a:ea typeface="+mn-ea"/>
                <a:cs typeface="Arial" panose="020B0604020202020204" pitchFamily="34" charset="0"/>
              </a:rPr>
              <a:t>Mit den aus dem Englischen kommenden Begriffen Cyber-Mobbing, auch Internet-Mobbing, Cyber-</a:t>
            </a:r>
            <a:r>
              <a:rPr lang="de-DE" sz="1200" kern="1200" dirty="0" err="1" smtClean="0">
                <a:solidFill>
                  <a:schemeClr val="tx1"/>
                </a:solidFill>
                <a:effectLst/>
                <a:latin typeface="Arial" panose="020B0604020202020204" pitchFamily="34" charset="0"/>
                <a:ea typeface="+mn-ea"/>
                <a:cs typeface="Arial" panose="020B0604020202020204" pitchFamily="34" charset="0"/>
              </a:rPr>
              <a:t>Bullying</a:t>
            </a:r>
            <a:r>
              <a:rPr lang="de-DE" sz="1200" kern="1200" dirty="0" smtClean="0">
                <a:solidFill>
                  <a:schemeClr val="tx1"/>
                </a:solidFill>
                <a:effectLst/>
                <a:latin typeface="Arial" panose="020B0604020202020204" pitchFamily="34" charset="0"/>
                <a:ea typeface="+mn-ea"/>
                <a:cs typeface="Arial" panose="020B0604020202020204" pitchFamily="34" charset="0"/>
              </a:rPr>
              <a:t> sowie Cyber-Stalking werden verschiedene Formen der Verleumdung, Belästigung, Bedrängung und Nötigung anderer Menschen oder Unternehmen mit Hilfe elektronischer Kommunikationsmittel über das Internet, in Chatrooms, beim Instant Messaging und/oder auch mittels Mobiltelefonen bezeichnet. Dazu gehört auch der Diebstahl von (virtuellen) Identitäten, um in fremden Namen Beleidigungen auszustoßen oder Geschäfte zu tätigen usw. Cybermobbing gehört zu einer der zentralen Gefahren im Umgang mit Internet und neuen Medien.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a:defRPr/>
            </a:pPr>
            <a:fld id="{1CFA81D5-F396-4ECA-99AF-D60001CC9A28}" type="slidenum">
              <a:rPr lang="de-DE" altLang="de-DE" smtClean="0"/>
              <a:pPr>
                <a:defRPr/>
              </a:pPr>
              <a:t>6</a:t>
            </a:fld>
            <a:endParaRPr lang="de-DE" altLang="de-DE"/>
          </a:p>
        </p:txBody>
      </p:sp>
    </p:spTree>
    <p:extLst>
      <p:ext uri="{BB962C8B-B14F-4D97-AF65-F5344CB8AC3E}">
        <p14:creationId xmlns:p14="http://schemas.microsoft.com/office/powerpoint/2010/main" val="209306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CFA81D5-F396-4ECA-99AF-D60001CC9A28}" type="slidenum">
              <a:rPr lang="de-DE" altLang="de-DE" smtClean="0"/>
              <a:pPr>
                <a:defRPr/>
              </a:pPr>
              <a:t>8</a:t>
            </a:fld>
            <a:endParaRPr lang="de-DE" altLang="de-DE"/>
          </a:p>
        </p:txBody>
      </p:sp>
    </p:spTree>
    <p:extLst>
      <p:ext uri="{BB962C8B-B14F-4D97-AF65-F5344CB8AC3E}">
        <p14:creationId xmlns:p14="http://schemas.microsoft.com/office/powerpoint/2010/main" val="191841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Stärkung der Rechte der Mitarbeiter/-innen im Dienst</a:t>
            </a:r>
          </a:p>
          <a:p>
            <a:endParaRPr lang="de-DE" dirty="0" smtClean="0"/>
          </a:p>
          <a:p>
            <a:r>
              <a:rPr lang="de-DE" dirty="0" smtClean="0"/>
              <a:t>Schulungen für Mitarbeiter/-innen:</a:t>
            </a:r>
            <a:r>
              <a:rPr lang="de-DE" baseline="0" dirty="0" smtClean="0"/>
              <a:t> Hinweis auf eventuell regelmäßiges Selbstschutz bzw. -verteidigungsangebot</a:t>
            </a:r>
            <a:endParaRPr lang="de-DE" dirty="0"/>
          </a:p>
        </p:txBody>
      </p:sp>
      <p:sp>
        <p:nvSpPr>
          <p:cNvPr id="4" name="Foliennummernplatzhalter 3"/>
          <p:cNvSpPr>
            <a:spLocks noGrp="1"/>
          </p:cNvSpPr>
          <p:nvPr>
            <p:ph type="sldNum" sz="quarter" idx="10"/>
          </p:nvPr>
        </p:nvSpPr>
        <p:spPr/>
        <p:txBody>
          <a:bodyPr/>
          <a:lstStyle/>
          <a:p>
            <a:pPr>
              <a:defRPr/>
            </a:pPr>
            <a:fld id="{1CFA81D5-F396-4ECA-99AF-D60001CC9A28}" type="slidenum">
              <a:rPr lang="de-DE" altLang="de-DE" smtClean="0"/>
              <a:pPr>
                <a:defRPr/>
              </a:pPr>
              <a:t>9</a:t>
            </a:fld>
            <a:endParaRPr lang="de-DE" altLang="de-DE"/>
          </a:p>
        </p:txBody>
      </p:sp>
    </p:spTree>
    <p:extLst>
      <p:ext uri="{BB962C8B-B14F-4D97-AF65-F5344CB8AC3E}">
        <p14:creationId xmlns:p14="http://schemas.microsoft.com/office/powerpoint/2010/main" val="105625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Beide</a:t>
            </a:r>
            <a:r>
              <a:rPr lang="de-DE" baseline="0" dirty="0" smtClean="0"/>
              <a:t> Seminare wurden in 2018 jeweils </a:t>
            </a:r>
            <a:r>
              <a:rPr lang="de-DE" baseline="0" smtClean="0"/>
              <a:t>4x angeboten</a:t>
            </a:r>
            <a:endParaRPr lang="de-DE" baseline="0" dirty="0" smtClean="0"/>
          </a:p>
          <a:p>
            <a:r>
              <a:rPr lang="de-DE" baseline="0" dirty="0" smtClean="0"/>
              <a:t>Planung für 2019:</a:t>
            </a:r>
          </a:p>
          <a:p>
            <a:r>
              <a:rPr lang="de-DE" baseline="0" dirty="0" smtClean="0"/>
              <a:t>Mit Polizei 3 Seminare</a:t>
            </a:r>
          </a:p>
          <a:p>
            <a:r>
              <a:rPr lang="de-DE" baseline="0" dirty="0" smtClean="0"/>
              <a:t> 4 Seminare „Umgang mit der eigenen Belastung nach Extremerfahrungen)</a:t>
            </a:r>
          </a:p>
          <a:p>
            <a:r>
              <a:rPr lang="de-DE" baseline="0" dirty="0" smtClean="0"/>
              <a:t>Flankierende Seminare durch PE (Gesprächsführung und Deeskalationstraining)</a:t>
            </a:r>
          </a:p>
          <a:p>
            <a:endParaRPr lang="de-DE" dirty="0"/>
          </a:p>
        </p:txBody>
      </p:sp>
      <p:sp>
        <p:nvSpPr>
          <p:cNvPr id="4" name="Foliennummernplatzhalter 3"/>
          <p:cNvSpPr>
            <a:spLocks noGrp="1"/>
          </p:cNvSpPr>
          <p:nvPr>
            <p:ph type="sldNum" sz="quarter" idx="10"/>
          </p:nvPr>
        </p:nvSpPr>
        <p:spPr/>
        <p:txBody>
          <a:bodyPr/>
          <a:lstStyle/>
          <a:p>
            <a:pPr>
              <a:defRPr/>
            </a:pPr>
            <a:fld id="{1CFA81D5-F396-4ECA-99AF-D60001CC9A28}" type="slidenum">
              <a:rPr lang="de-DE" altLang="de-DE" smtClean="0">
                <a:solidFill>
                  <a:srgbClr val="000000"/>
                </a:solidFill>
              </a:rPr>
              <a:pPr>
                <a:defRPr/>
              </a:pPr>
              <a:t>11</a:t>
            </a:fld>
            <a:endParaRPr lang="de-DE" altLang="de-DE">
              <a:solidFill>
                <a:srgbClr val="000000"/>
              </a:solidFill>
            </a:endParaRPr>
          </a:p>
        </p:txBody>
      </p:sp>
    </p:spTree>
    <p:extLst>
      <p:ext uri="{BB962C8B-B14F-4D97-AF65-F5344CB8AC3E}">
        <p14:creationId xmlns:p14="http://schemas.microsoft.com/office/powerpoint/2010/main" val="265914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32660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135591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xfrm>
            <a:off x="6588125" y="6237288"/>
            <a:ext cx="2133600" cy="476250"/>
          </a:xfrm>
          <a:prstGeom prst="rect">
            <a:avLst/>
          </a:prstGeom>
          <a:ln/>
        </p:spPr>
        <p:txBody>
          <a:bodyPr/>
          <a:lstStyle>
            <a:lvl1pPr>
              <a:defRPr/>
            </a:lvl1pPr>
          </a:lstStyle>
          <a:p>
            <a:pPr>
              <a:defRPr/>
            </a:pPr>
            <a:fld id="{45E59D63-C5BD-4481-B56F-1F7762798AB6}" type="slidenum">
              <a:rPr lang="de-DE" altLang="de-DE"/>
              <a:pPr>
                <a:defRPr/>
              </a:pPr>
              <a:t>‹Nr.›</a:t>
            </a:fld>
            <a:endParaRPr lang="de-DE" altLang="de-DE"/>
          </a:p>
        </p:txBody>
      </p:sp>
    </p:spTree>
    <p:extLst>
      <p:ext uri="{BB962C8B-B14F-4D97-AF65-F5344CB8AC3E}">
        <p14:creationId xmlns:p14="http://schemas.microsoft.com/office/powerpoint/2010/main" val="2873994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SmartArt-Platzhalter 2"/>
          <p:cNvSpPr>
            <a:spLocks noGrp="1"/>
          </p:cNvSpPr>
          <p:nvPr>
            <p:ph type="dgm" idx="1"/>
          </p:nvPr>
        </p:nvSpPr>
        <p:spPr>
          <a:xfrm>
            <a:off x="457200" y="1600200"/>
            <a:ext cx="8229600" cy="4525963"/>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xfrm>
            <a:off x="6588125" y="6237288"/>
            <a:ext cx="2133600" cy="476250"/>
          </a:xfrm>
          <a:prstGeom prst="rect">
            <a:avLst/>
          </a:prstGeom>
          <a:ln/>
        </p:spPr>
        <p:txBody>
          <a:bodyPr/>
          <a:lstStyle>
            <a:lvl1pPr>
              <a:defRPr/>
            </a:lvl1pPr>
          </a:lstStyle>
          <a:p>
            <a:pPr>
              <a:defRPr/>
            </a:pPr>
            <a:fld id="{A47AA77E-BA94-4D84-B50F-91E60C049E52}" type="slidenum">
              <a:rPr lang="de-DE" altLang="de-DE"/>
              <a:pPr>
                <a:defRPr/>
              </a:pPr>
              <a:t>‹Nr.›</a:t>
            </a:fld>
            <a:endParaRPr lang="de-DE" altLang="de-DE"/>
          </a:p>
        </p:txBody>
      </p:sp>
    </p:spTree>
    <p:extLst>
      <p:ext uri="{BB962C8B-B14F-4D97-AF65-F5344CB8AC3E}">
        <p14:creationId xmlns:p14="http://schemas.microsoft.com/office/powerpoint/2010/main" val="50902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6"/>
          <p:cNvSpPr>
            <a:spLocks noGrp="1" noChangeArrowheads="1"/>
          </p:cNvSpPr>
          <p:nvPr>
            <p:ph type="sldNum" sz="quarter" idx="11"/>
          </p:nvPr>
        </p:nvSpPr>
        <p:spPr>
          <a:xfrm>
            <a:off x="6588125" y="6237288"/>
            <a:ext cx="2133600" cy="476250"/>
          </a:xfrm>
          <a:prstGeom prst="rect">
            <a:avLst/>
          </a:prstGeom>
          <a:ln/>
        </p:spPr>
        <p:txBody>
          <a:bodyPr/>
          <a:lstStyle>
            <a:lvl1pPr>
              <a:defRPr/>
            </a:lvl1pPr>
          </a:lstStyle>
          <a:p>
            <a:pPr>
              <a:defRPr/>
            </a:pPr>
            <a:fld id="{189C1420-658C-4D91-AA11-494D03F54C2B}" type="slidenum">
              <a:rPr lang="de-DE" altLang="de-DE"/>
              <a:pPr>
                <a:defRPr/>
              </a:pPr>
              <a:t>‹Nr.›</a:t>
            </a:fld>
            <a:endParaRPr lang="de-DE" altLang="de-DE"/>
          </a:p>
        </p:txBody>
      </p:sp>
    </p:spTree>
    <p:extLst>
      <p:ext uri="{BB962C8B-B14F-4D97-AF65-F5344CB8AC3E}">
        <p14:creationId xmlns:p14="http://schemas.microsoft.com/office/powerpoint/2010/main" val="1777625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6B37198-2F72-44A4-AC71-9F0B24DD7F45}"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407791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Tree>
    <p:extLst>
      <p:ext uri="{BB962C8B-B14F-4D97-AF65-F5344CB8AC3E}">
        <p14:creationId xmlns:p14="http://schemas.microsoft.com/office/powerpoint/2010/main" val="290649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Tree>
    <p:extLst>
      <p:ext uri="{BB962C8B-B14F-4D97-AF65-F5344CB8AC3E}">
        <p14:creationId xmlns:p14="http://schemas.microsoft.com/office/powerpoint/2010/main" val="2211009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Tree>
    <p:extLst>
      <p:ext uri="{BB962C8B-B14F-4D97-AF65-F5344CB8AC3E}">
        <p14:creationId xmlns:p14="http://schemas.microsoft.com/office/powerpoint/2010/main" val="3472104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Tree>
    <p:extLst>
      <p:ext uri="{BB962C8B-B14F-4D97-AF65-F5344CB8AC3E}">
        <p14:creationId xmlns:p14="http://schemas.microsoft.com/office/powerpoint/2010/main" val="376524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Tree>
    <p:extLst>
      <p:ext uri="{BB962C8B-B14F-4D97-AF65-F5344CB8AC3E}">
        <p14:creationId xmlns:p14="http://schemas.microsoft.com/office/powerpoint/2010/main" val="351299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849964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B30F7140-E47F-464F-B5F2-54F96DCEE603}"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2004178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829D57E-B3C3-4DD2-B3D2-2A032CB54ADE}"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3090448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3153663-763B-4689-9B91-15663CE02B7E}"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4106873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526C7A9-E52F-43DB-BEF4-4B4A41DF08DD}"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4031152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5E59D63-C5BD-4481-B56F-1F7762798AB6}"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2348962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SmartArt-Platzhalter 2"/>
          <p:cNvSpPr>
            <a:spLocks noGrp="1"/>
          </p:cNvSpPr>
          <p:nvPr>
            <p:ph type="dgm" idx="1"/>
          </p:nvPr>
        </p:nvSpPr>
        <p:spPr>
          <a:xfrm>
            <a:off x="457200" y="1600200"/>
            <a:ext cx="8229600" cy="4525963"/>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47AA77E-BA94-4D84-B50F-91E60C049E52}"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4148525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189C1420-658C-4D91-AA11-494D03F54C2B}"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2410065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BEADDD2-D1AB-4E97-B882-68C4821CC59E}" type="slidenum">
              <a:rPr lang="de-DE" altLang="de-DE">
                <a:solidFill>
                  <a:srgbClr val="000000"/>
                </a:solidFill>
              </a:rPr>
              <a:pPr>
                <a:defRPr/>
              </a:pPr>
              <a:t>‹Nr.›</a:t>
            </a:fld>
            <a:endParaRPr lang="de-DE" altLang="de-DE">
              <a:solidFill>
                <a:srgbClr val="000000"/>
              </a:solidFill>
            </a:endParaRPr>
          </a:p>
        </p:txBody>
      </p:sp>
      <p:sp>
        <p:nvSpPr>
          <p:cNvPr id="7" name="Inhaltsplatzhalter 6"/>
          <p:cNvSpPr>
            <a:spLocks noGrp="1"/>
          </p:cNvSpPr>
          <p:nvPr>
            <p:ph sz="quarter" idx="12"/>
          </p:nvPr>
        </p:nvSpPr>
        <p:spPr>
          <a:xfrm>
            <a:off x="5148263" y="6597650"/>
            <a:ext cx="914400" cy="914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57148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6B37198-2F72-44A4-AC71-9F0B24DD7F45}"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1184209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Tree>
    <p:extLst>
      <p:ext uri="{BB962C8B-B14F-4D97-AF65-F5344CB8AC3E}">
        <p14:creationId xmlns:p14="http://schemas.microsoft.com/office/powerpoint/2010/main" val="396220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55605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Tree>
    <p:extLst>
      <p:ext uri="{BB962C8B-B14F-4D97-AF65-F5344CB8AC3E}">
        <p14:creationId xmlns:p14="http://schemas.microsoft.com/office/powerpoint/2010/main" val="2175584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Tree>
    <p:extLst>
      <p:ext uri="{BB962C8B-B14F-4D97-AF65-F5344CB8AC3E}">
        <p14:creationId xmlns:p14="http://schemas.microsoft.com/office/powerpoint/2010/main" val="541221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Tree>
    <p:extLst>
      <p:ext uri="{BB962C8B-B14F-4D97-AF65-F5344CB8AC3E}">
        <p14:creationId xmlns:p14="http://schemas.microsoft.com/office/powerpoint/2010/main" val="786698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Tree>
    <p:extLst>
      <p:ext uri="{BB962C8B-B14F-4D97-AF65-F5344CB8AC3E}">
        <p14:creationId xmlns:p14="http://schemas.microsoft.com/office/powerpoint/2010/main" val="1255786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B30F7140-E47F-464F-B5F2-54F96DCEE603}"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175805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829D57E-B3C3-4DD2-B3D2-2A032CB54ADE}"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938647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3153663-763B-4689-9B91-15663CE02B7E}"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2093969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526C7A9-E52F-43DB-BEF4-4B4A41DF08DD}"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3777620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5E59D63-C5BD-4481-B56F-1F7762798AB6}"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2618820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SmartArt-Platzhalter 2"/>
          <p:cNvSpPr>
            <a:spLocks noGrp="1"/>
          </p:cNvSpPr>
          <p:nvPr>
            <p:ph type="dgm" idx="1"/>
          </p:nvPr>
        </p:nvSpPr>
        <p:spPr>
          <a:xfrm>
            <a:off x="457200" y="1600200"/>
            <a:ext cx="8229600" cy="4525963"/>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47AA77E-BA94-4D84-B50F-91E60C049E52}"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93589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572597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189C1420-658C-4D91-AA11-494D03F54C2B}" type="slidenum">
              <a:rPr lang="de-DE" altLang="de-DE">
                <a:solidFill>
                  <a:srgbClr val="000000"/>
                </a:solidFill>
              </a:rPr>
              <a:pPr>
                <a:defRPr/>
              </a:pPr>
              <a:t>‹Nr.›</a:t>
            </a:fld>
            <a:endParaRPr lang="de-DE" altLang="de-DE">
              <a:solidFill>
                <a:srgbClr val="000000"/>
              </a:solidFill>
            </a:endParaRPr>
          </a:p>
        </p:txBody>
      </p:sp>
    </p:spTree>
    <p:extLst>
      <p:ext uri="{BB962C8B-B14F-4D97-AF65-F5344CB8AC3E}">
        <p14:creationId xmlns:p14="http://schemas.microsoft.com/office/powerpoint/2010/main" val="864638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BEADDD2-D1AB-4E97-B882-68C4821CC59E}" type="slidenum">
              <a:rPr lang="de-DE" altLang="de-DE">
                <a:solidFill>
                  <a:srgbClr val="000000"/>
                </a:solidFill>
              </a:rPr>
              <a:pPr>
                <a:defRPr/>
              </a:pPr>
              <a:t>‹Nr.›</a:t>
            </a:fld>
            <a:endParaRPr lang="de-DE" altLang="de-DE">
              <a:solidFill>
                <a:srgbClr val="000000"/>
              </a:solidFill>
            </a:endParaRPr>
          </a:p>
        </p:txBody>
      </p:sp>
      <p:sp>
        <p:nvSpPr>
          <p:cNvPr id="7" name="Inhaltsplatzhalter 6"/>
          <p:cNvSpPr>
            <a:spLocks noGrp="1"/>
          </p:cNvSpPr>
          <p:nvPr>
            <p:ph sz="quarter" idx="12"/>
          </p:nvPr>
        </p:nvSpPr>
        <p:spPr>
          <a:xfrm>
            <a:off x="5148263" y="6597650"/>
            <a:ext cx="914400" cy="914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1270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121202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30674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5111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47069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1"/>
          </p:nvPr>
        </p:nvSpPr>
        <p:spPr>
          <a:xfrm>
            <a:off x="6588125" y="6237288"/>
            <a:ext cx="2133600" cy="476250"/>
          </a:xfrm>
          <a:prstGeom prst="rect">
            <a:avLst/>
          </a:prstGeom>
          <a:ln/>
        </p:spPr>
        <p:txBody>
          <a:bodyPr/>
          <a:lstStyle>
            <a:lvl1pPr>
              <a:defRPr/>
            </a:lvl1pPr>
          </a:lstStyle>
          <a:p>
            <a:pPr>
              <a:defRPr/>
            </a:pPr>
            <a:fld id="{E3153663-763B-4689-9B91-15663CE02B7E}" type="slidenum">
              <a:rPr lang="de-DE" altLang="de-DE"/>
              <a:pPr>
                <a:defRPr/>
              </a:pPr>
              <a:t>‹Nr.›</a:t>
            </a:fld>
            <a:endParaRPr lang="de-DE" altLang="de-DE"/>
          </a:p>
        </p:txBody>
      </p:sp>
    </p:spTree>
    <p:extLst>
      <p:ext uri="{BB962C8B-B14F-4D97-AF65-F5344CB8AC3E}">
        <p14:creationId xmlns:p14="http://schemas.microsoft.com/office/powerpoint/2010/main" val="172049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68313"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e-DE" altLang="de-DE"/>
          </a:p>
        </p:txBody>
      </p:sp>
      <p:sp>
        <p:nvSpPr>
          <p:cNvPr id="2" name="Line 9"/>
          <p:cNvSpPr>
            <a:spLocks noChangeShapeType="1"/>
          </p:cNvSpPr>
          <p:nvPr userDrawn="1"/>
        </p:nvSpPr>
        <p:spPr bwMode="auto">
          <a:xfrm flipH="1">
            <a:off x="0" y="6092825"/>
            <a:ext cx="9144000"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031" name="Picture 10" descr="BAGM_Logo 4-c-r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877050" y="6165850"/>
            <a:ext cx="2087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1"/>
          <p:cNvSpPr>
            <a:spLocks noChangeArrowheads="1"/>
          </p:cNvSpPr>
          <p:nvPr userDrawn="1"/>
        </p:nvSpPr>
        <p:spPr bwMode="auto">
          <a:xfrm>
            <a:off x="32766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de-DE" altLang="de-DE" dirty="0" smtClean="0"/>
              <a:t>- </a:t>
            </a:r>
            <a:fld id="{EA50F93D-D605-4E85-8466-030CBC326808}" type="slidenum">
              <a:rPr lang="de-DE" altLang="de-DE" smtClean="0"/>
              <a:pPr algn="ctr">
                <a:defRPr/>
              </a:pPr>
              <a:t>‹Nr.›</a:t>
            </a:fld>
            <a:r>
              <a:rPr lang="de-DE" altLang="de-DE" dirty="0" smtClean="0"/>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2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68313"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e-DE" altLang="de-DE">
              <a:solidFill>
                <a:srgbClr val="000000"/>
              </a:solidFill>
            </a:endParaRPr>
          </a:p>
        </p:txBody>
      </p:sp>
      <p:sp>
        <p:nvSpPr>
          <p:cNvPr id="1030" name="Rectangle 6"/>
          <p:cNvSpPr>
            <a:spLocks noGrp="1" noChangeArrowheads="1"/>
          </p:cNvSpPr>
          <p:nvPr>
            <p:ph type="sldNum" sz="quarter" idx="4"/>
          </p:nvPr>
        </p:nvSpPr>
        <p:spPr bwMode="auto">
          <a:xfrm>
            <a:off x="6588125"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85BE601-8D6E-4DE1-8C83-66753F2A64A0}" type="slidenum">
              <a:rPr lang="de-DE" altLang="de-DE">
                <a:solidFill>
                  <a:srgbClr val="000000"/>
                </a:solidFill>
              </a:rPr>
              <a:pPr>
                <a:defRPr/>
              </a:pPr>
              <a:t>‹Nr.›</a:t>
            </a:fld>
            <a:endParaRPr lang="de-DE" altLang="de-DE">
              <a:solidFill>
                <a:srgbClr val="000000"/>
              </a:solidFill>
            </a:endParaRPr>
          </a:p>
        </p:txBody>
      </p:sp>
      <p:sp>
        <p:nvSpPr>
          <p:cNvPr id="2" name="Line 9"/>
          <p:cNvSpPr>
            <a:spLocks noChangeShapeType="1"/>
          </p:cNvSpPr>
          <p:nvPr userDrawn="1"/>
        </p:nvSpPr>
        <p:spPr bwMode="auto">
          <a:xfrm flipH="1">
            <a:off x="0" y="6092825"/>
            <a:ext cx="9144000"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pic>
        <p:nvPicPr>
          <p:cNvPr id="1031" name="Picture 10" descr="BAGM_Logo 4-c-r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877050" y="6165850"/>
            <a:ext cx="2087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1"/>
          <p:cNvSpPr>
            <a:spLocks noChangeArrowheads="1"/>
          </p:cNvSpPr>
          <p:nvPr userDrawn="1"/>
        </p:nvSpPr>
        <p:spPr bwMode="auto">
          <a:xfrm>
            <a:off x="32766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de-DE" altLang="de-DE" smtClean="0">
                <a:solidFill>
                  <a:srgbClr val="000000"/>
                </a:solidFill>
              </a:rPr>
              <a:t>- </a:t>
            </a:r>
            <a:fld id="{EA50F93D-D605-4E85-8466-030CBC326808}" type="slidenum">
              <a:rPr lang="de-DE" altLang="de-DE" smtClean="0">
                <a:solidFill>
                  <a:srgbClr val="000000"/>
                </a:solidFill>
              </a:rPr>
              <a:pPr algn="ctr">
                <a:defRPr/>
              </a:pPr>
              <a:t>‹Nr.›</a:t>
            </a:fld>
            <a:r>
              <a:rPr lang="de-DE" altLang="de-DE" smtClean="0">
                <a:solidFill>
                  <a:srgbClr val="000000"/>
                </a:solidFill>
              </a:rPr>
              <a:t> -</a:t>
            </a:r>
          </a:p>
        </p:txBody>
      </p:sp>
    </p:spTree>
    <p:extLst>
      <p:ext uri="{BB962C8B-B14F-4D97-AF65-F5344CB8AC3E}">
        <p14:creationId xmlns:p14="http://schemas.microsoft.com/office/powerpoint/2010/main" val="2642928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68313"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e-DE" altLang="de-DE">
              <a:solidFill>
                <a:srgbClr val="000000"/>
              </a:solidFill>
            </a:endParaRPr>
          </a:p>
        </p:txBody>
      </p:sp>
      <p:sp>
        <p:nvSpPr>
          <p:cNvPr id="1030" name="Rectangle 6"/>
          <p:cNvSpPr>
            <a:spLocks noGrp="1" noChangeArrowheads="1"/>
          </p:cNvSpPr>
          <p:nvPr>
            <p:ph type="sldNum" sz="quarter" idx="4"/>
          </p:nvPr>
        </p:nvSpPr>
        <p:spPr bwMode="auto">
          <a:xfrm>
            <a:off x="6588125"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85BE601-8D6E-4DE1-8C83-66753F2A64A0}" type="slidenum">
              <a:rPr lang="de-DE" altLang="de-DE">
                <a:solidFill>
                  <a:srgbClr val="000000"/>
                </a:solidFill>
              </a:rPr>
              <a:pPr>
                <a:defRPr/>
              </a:pPr>
              <a:t>‹Nr.›</a:t>
            </a:fld>
            <a:endParaRPr lang="de-DE" altLang="de-DE">
              <a:solidFill>
                <a:srgbClr val="000000"/>
              </a:solidFill>
            </a:endParaRPr>
          </a:p>
        </p:txBody>
      </p:sp>
      <p:sp>
        <p:nvSpPr>
          <p:cNvPr id="2" name="Line 9"/>
          <p:cNvSpPr>
            <a:spLocks noChangeShapeType="1"/>
          </p:cNvSpPr>
          <p:nvPr userDrawn="1"/>
        </p:nvSpPr>
        <p:spPr bwMode="auto">
          <a:xfrm flipH="1">
            <a:off x="0" y="6092825"/>
            <a:ext cx="9144000"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pic>
        <p:nvPicPr>
          <p:cNvPr id="1031" name="Picture 10" descr="BAGM_Logo 4-c-r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877050" y="6165850"/>
            <a:ext cx="2087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1"/>
          <p:cNvSpPr>
            <a:spLocks noChangeArrowheads="1"/>
          </p:cNvSpPr>
          <p:nvPr userDrawn="1"/>
        </p:nvSpPr>
        <p:spPr bwMode="auto">
          <a:xfrm>
            <a:off x="32766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de-DE" altLang="de-DE" smtClean="0">
                <a:solidFill>
                  <a:srgbClr val="000000"/>
                </a:solidFill>
              </a:rPr>
              <a:t>- </a:t>
            </a:r>
            <a:fld id="{EA50F93D-D605-4E85-8466-030CBC326808}" type="slidenum">
              <a:rPr lang="de-DE" altLang="de-DE" smtClean="0">
                <a:solidFill>
                  <a:srgbClr val="000000"/>
                </a:solidFill>
              </a:rPr>
              <a:pPr algn="ctr">
                <a:defRPr/>
              </a:pPr>
              <a:t>‹Nr.›</a:t>
            </a:fld>
            <a:r>
              <a:rPr lang="de-DE" altLang="de-DE" smtClean="0">
                <a:solidFill>
                  <a:srgbClr val="000000"/>
                </a:solidFill>
              </a:rPr>
              <a:t> -</a:t>
            </a:r>
          </a:p>
        </p:txBody>
      </p:sp>
    </p:spTree>
    <p:extLst>
      <p:ext uri="{BB962C8B-B14F-4D97-AF65-F5344CB8AC3E}">
        <p14:creationId xmlns:p14="http://schemas.microsoft.com/office/powerpoint/2010/main" val="42590038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3">
            <a:duotone>
              <a:schemeClr val="accent5">
                <a:shade val="45000"/>
                <a:satMod val="135000"/>
              </a:schemeClr>
              <a:prstClr val="white"/>
            </a:duotone>
          </a:blip>
          <a:stretch>
            <a:fillRect/>
          </a:stretch>
        </p:blipFill>
        <p:spPr>
          <a:xfrm>
            <a:off x="1259632" y="3366647"/>
            <a:ext cx="6613661" cy="2574918"/>
          </a:xfrm>
          <a:prstGeom prst="rect">
            <a:avLst/>
          </a:prstGeom>
        </p:spPr>
      </p:pic>
      <p:sp>
        <p:nvSpPr>
          <p:cNvPr id="84994" name="Text Box 2"/>
          <p:cNvSpPr txBox="1">
            <a:spLocks noChangeArrowheads="1"/>
          </p:cNvSpPr>
          <p:nvPr/>
        </p:nvSpPr>
        <p:spPr bwMode="auto">
          <a:xfrm>
            <a:off x="932004" y="116632"/>
            <a:ext cx="7268915" cy="3662541"/>
          </a:xfrm>
          <a:prstGeom prst="rect">
            <a:avLst/>
          </a:prstGeom>
          <a:noFill/>
          <a:ln w="38100" cmpd="dbl">
            <a:noFill/>
            <a:miter lim="800000"/>
            <a:headEnd/>
            <a:tailEnd/>
          </a:ln>
          <a:effectLst/>
          <a:extLst/>
        </p:spPr>
        <p:txBody>
          <a:bodyPr wrap="square">
            <a:spAutoFit/>
          </a:bodyPr>
          <a:lstStyle/>
          <a:p>
            <a:pPr algn="ctr" eaLnBrk="1" fontAlgn="auto" hangingPunct="1">
              <a:spcBef>
                <a:spcPts val="0"/>
              </a:spcBef>
              <a:spcAft>
                <a:spcPts val="0"/>
              </a:spcAft>
              <a:defRPr/>
            </a:pPr>
            <a:endParaRPr lang="de-DE" sz="4000" b="1" kern="0" dirty="0" smtClean="0">
              <a:solidFill>
                <a:srgbClr val="000000"/>
              </a:solidFill>
              <a:effectLst>
                <a:outerShdw blurRad="38100" dist="38100" dir="2700000" algn="tl">
                  <a:srgbClr val="000000">
                    <a:alpha val="43137"/>
                  </a:srgbClr>
                </a:outerShdw>
              </a:effectLst>
              <a:latin typeface="Arial"/>
              <a:cs typeface="+mn-cs"/>
            </a:endParaRPr>
          </a:p>
          <a:p>
            <a:pPr algn="ctr" eaLnBrk="1" fontAlgn="auto" hangingPunct="1">
              <a:spcBef>
                <a:spcPts val="0"/>
              </a:spcBef>
              <a:spcAft>
                <a:spcPts val="0"/>
              </a:spcAft>
              <a:defRPr/>
            </a:pPr>
            <a:r>
              <a:rPr lang="de-DE" sz="4000" b="1" kern="0" dirty="0" smtClean="0">
                <a:solidFill>
                  <a:schemeClr val="tx1">
                    <a:lumMod val="85000"/>
                    <a:lumOff val="15000"/>
                  </a:schemeClr>
                </a:solidFill>
                <a:effectLst>
                  <a:outerShdw blurRad="38100" dist="38100" dir="2700000" algn="tl">
                    <a:srgbClr val="000000">
                      <a:alpha val="43137"/>
                    </a:srgbClr>
                  </a:outerShdw>
                </a:effectLst>
                <a:latin typeface="Arial"/>
                <a:cs typeface="+mn-cs"/>
              </a:rPr>
              <a:t>Sicherheitskonzept</a:t>
            </a:r>
            <a:endParaRPr lang="de-DE" sz="4000" b="1" kern="0" dirty="0">
              <a:solidFill>
                <a:schemeClr val="tx1">
                  <a:lumMod val="85000"/>
                  <a:lumOff val="15000"/>
                </a:schemeClr>
              </a:solidFill>
              <a:effectLst>
                <a:outerShdw blurRad="38100" dist="38100" dir="2700000" algn="tl">
                  <a:srgbClr val="000000">
                    <a:alpha val="43137"/>
                  </a:srgbClr>
                </a:outerShdw>
              </a:effectLst>
              <a:latin typeface="Arial"/>
              <a:cs typeface="+mn-cs"/>
            </a:endParaRPr>
          </a:p>
          <a:p>
            <a:pPr algn="ctr" eaLnBrk="1" fontAlgn="auto" hangingPunct="1">
              <a:spcBef>
                <a:spcPts val="0"/>
              </a:spcBef>
              <a:spcAft>
                <a:spcPts val="0"/>
              </a:spcAft>
              <a:defRPr/>
            </a:pPr>
            <a:r>
              <a:rPr lang="de-DE" sz="3600" b="1" kern="0" dirty="0" smtClean="0">
                <a:solidFill>
                  <a:srgbClr val="000000"/>
                </a:solidFill>
                <a:latin typeface="Arial"/>
                <a:cs typeface="+mn-cs"/>
              </a:rPr>
              <a:t> </a:t>
            </a:r>
            <a:r>
              <a:rPr lang="de-DE" sz="2800" b="1" kern="0" dirty="0" smtClean="0">
                <a:solidFill>
                  <a:schemeClr val="tx1">
                    <a:lumMod val="65000"/>
                    <a:lumOff val="35000"/>
                  </a:schemeClr>
                </a:solidFill>
                <a:latin typeface="Arial"/>
                <a:cs typeface="+mn-cs"/>
              </a:rPr>
              <a:t>der </a:t>
            </a:r>
            <a:r>
              <a:rPr lang="de-DE" sz="2800" b="1" kern="0" dirty="0">
                <a:solidFill>
                  <a:schemeClr val="tx1">
                    <a:lumMod val="65000"/>
                    <a:lumOff val="35000"/>
                  </a:schemeClr>
                </a:solidFill>
                <a:latin typeface="Arial"/>
                <a:cs typeface="+mn-cs"/>
              </a:rPr>
              <a:t>Stadtverwaltung Dortmund</a:t>
            </a:r>
          </a:p>
          <a:p>
            <a:pPr algn="ctr" eaLnBrk="1" fontAlgn="auto" hangingPunct="1">
              <a:spcBef>
                <a:spcPts val="0"/>
              </a:spcBef>
              <a:spcAft>
                <a:spcPts val="0"/>
              </a:spcAft>
              <a:defRPr/>
            </a:pPr>
            <a:endParaRPr lang="de-DE" sz="3600" b="1" kern="0" dirty="0">
              <a:solidFill>
                <a:srgbClr val="000000"/>
              </a:solidFill>
              <a:latin typeface="Arial"/>
              <a:cs typeface="+mn-cs"/>
            </a:endParaRPr>
          </a:p>
          <a:p>
            <a:pPr algn="ctr" eaLnBrk="1" fontAlgn="auto" hangingPunct="1">
              <a:spcBef>
                <a:spcPts val="0"/>
              </a:spcBef>
              <a:spcAft>
                <a:spcPts val="0"/>
              </a:spcAft>
              <a:defRPr/>
            </a:pPr>
            <a:r>
              <a:rPr lang="de-DE" sz="2000" b="1" kern="0" dirty="0">
                <a:solidFill>
                  <a:schemeClr val="bg2">
                    <a:lumMod val="75000"/>
                  </a:schemeClr>
                </a:solidFill>
                <a:latin typeface="Arial"/>
                <a:cs typeface="+mn-cs"/>
              </a:rPr>
              <a:t>Sitzung des Ausschusses</a:t>
            </a:r>
          </a:p>
          <a:p>
            <a:pPr algn="ctr" eaLnBrk="1" fontAlgn="auto" hangingPunct="1">
              <a:spcBef>
                <a:spcPts val="0"/>
              </a:spcBef>
              <a:spcAft>
                <a:spcPts val="0"/>
              </a:spcAft>
              <a:defRPr/>
            </a:pPr>
            <a:r>
              <a:rPr lang="de-DE" sz="2000" b="1" kern="0" dirty="0">
                <a:solidFill>
                  <a:schemeClr val="bg2">
                    <a:lumMod val="75000"/>
                  </a:schemeClr>
                </a:solidFill>
                <a:latin typeface="Arial"/>
                <a:cs typeface="+mn-cs"/>
              </a:rPr>
              <a:t>f</a:t>
            </a:r>
            <a:r>
              <a:rPr lang="de-DE" sz="2000" b="1" kern="0" dirty="0" smtClean="0">
                <a:solidFill>
                  <a:schemeClr val="bg2">
                    <a:lumMod val="75000"/>
                  </a:schemeClr>
                </a:solidFill>
                <a:latin typeface="Arial"/>
                <a:cs typeface="+mn-cs"/>
              </a:rPr>
              <a:t>ür Personal- </a:t>
            </a:r>
            <a:r>
              <a:rPr lang="de-DE" sz="2000" b="1" kern="0" dirty="0">
                <a:solidFill>
                  <a:schemeClr val="bg2">
                    <a:lumMod val="75000"/>
                  </a:schemeClr>
                </a:solidFill>
                <a:latin typeface="Arial"/>
                <a:cs typeface="+mn-cs"/>
              </a:rPr>
              <a:t>und Organisation</a:t>
            </a:r>
          </a:p>
          <a:p>
            <a:pPr algn="ctr" eaLnBrk="1" fontAlgn="auto" hangingPunct="1">
              <a:spcBef>
                <a:spcPts val="0"/>
              </a:spcBef>
              <a:spcAft>
                <a:spcPts val="0"/>
              </a:spcAft>
              <a:defRPr/>
            </a:pPr>
            <a:endParaRPr lang="de-DE" sz="2000" b="1" kern="0" dirty="0" smtClean="0">
              <a:solidFill>
                <a:schemeClr val="bg2">
                  <a:lumMod val="75000"/>
                </a:schemeClr>
              </a:solidFill>
              <a:latin typeface="Arial"/>
              <a:cs typeface="+mn-cs"/>
            </a:endParaRPr>
          </a:p>
          <a:p>
            <a:pPr algn="ctr" eaLnBrk="1" fontAlgn="auto" hangingPunct="1">
              <a:spcBef>
                <a:spcPts val="0"/>
              </a:spcBef>
              <a:spcAft>
                <a:spcPts val="0"/>
              </a:spcAft>
              <a:defRPr/>
            </a:pPr>
            <a:r>
              <a:rPr lang="de-DE" sz="2000" b="1" kern="0" dirty="0" smtClean="0">
                <a:solidFill>
                  <a:schemeClr val="bg2">
                    <a:lumMod val="75000"/>
                  </a:schemeClr>
                </a:solidFill>
                <a:latin typeface="Arial"/>
                <a:cs typeface="+mn-cs"/>
              </a:rPr>
              <a:t>09.05.2019</a:t>
            </a:r>
            <a:endParaRPr lang="de-DE" sz="2000" b="1" kern="0" dirty="0">
              <a:solidFill>
                <a:schemeClr val="bg2">
                  <a:lumMod val="75000"/>
                </a:schemeClr>
              </a:solidFill>
              <a:latin typeface="Arial"/>
              <a:cs typeface="+mn-cs"/>
            </a:endParaRPr>
          </a:p>
        </p:txBody>
      </p:sp>
      <p:sp>
        <p:nvSpPr>
          <p:cNvPr id="4" name="Rechteck 3"/>
          <p:cNvSpPr/>
          <p:nvPr/>
        </p:nvSpPr>
        <p:spPr>
          <a:xfrm>
            <a:off x="4355976" y="6381328"/>
            <a:ext cx="770384" cy="36004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1568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1"/>
            <a:ext cx="8229600" cy="4349080"/>
          </a:xfrm>
        </p:spPr>
        <p:txBody>
          <a:bodyPr/>
          <a:lstStyle/>
          <a:p>
            <a:pPr>
              <a:buFont typeface="Wingdings" panose="05000000000000000000" pitchFamily="2" charset="2"/>
              <a:buChar char="Ø"/>
            </a:pPr>
            <a:r>
              <a:rPr lang="de-DE" sz="2800" dirty="0" smtClean="0"/>
              <a:t>Systematische Erfassung durch Gewaltvorfallschnellmeldungen</a:t>
            </a:r>
          </a:p>
          <a:p>
            <a:pPr>
              <a:buFont typeface="Wingdings" panose="05000000000000000000" pitchFamily="2" charset="2"/>
              <a:buChar char="Ø"/>
            </a:pPr>
            <a:endParaRPr lang="de-DE" sz="2800" dirty="0"/>
          </a:p>
          <a:p>
            <a:pPr>
              <a:buFont typeface="Wingdings" panose="05000000000000000000" pitchFamily="2" charset="2"/>
              <a:buChar char="Ø"/>
            </a:pPr>
            <a:r>
              <a:rPr lang="de-DE" sz="2800" dirty="0" smtClean="0"/>
              <a:t>Schulungen für Führungskräfte im Rahmen des Arbeits- und Gesundheitsschutzes</a:t>
            </a:r>
          </a:p>
          <a:p>
            <a:pPr marL="0" indent="0">
              <a:buNone/>
            </a:pPr>
            <a:endParaRPr lang="de-DE" sz="2800" dirty="0" smtClean="0"/>
          </a:p>
          <a:p>
            <a:pPr>
              <a:buFont typeface="Wingdings" panose="05000000000000000000" pitchFamily="2" charset="2"/>
              <a:buChar char="Ø"/>
            </a:pPr>
            <a:r>
              <a:rPr lang="de-DE" sz="2800" dirty="0" smtClean="0"/>
              <a:t>Seminare für Mitarbeiterinnen und Mitarbeiter und Azubis</a:t>
            </a:r>
            <a:endParaRPr lang="de-DE" sz="2800" dirty="0"/>
          </a:p>
        </p:txBody>
      </p:sp>
      <p:sp>
        <p:nvSpPr>
          <p:cNvPr id="4" name="Rectangle 7"/>
          <p:cNvSpPr>
            <a:spLocks noGrp="1" noChangeArrowheads="1"/>
          </p:cNvSpPr>
          <p:nvPr>
            <p:ph type="title"/>
          </p:nvPr>
        </p:nvSpPr>
        <p:spPr bwMode="auto">
          <a:xfrm>
            <a:off x="0" y="0"/>
            <a:ext cx="9144000" cy="1077218"/>
          </a:xfrm>
          <a:prstGeom prst="rect">
            <a:avLst/>
          </a:prstGeom>
          <a:solidFill>
            <a:srgbClr val="DDDDDD"/>
          </a:solidFill>
          <a:ln w="12700">
            <a:solidFill>
              <a:schemeClr val="bg1">
                <a:lumMod val="65000"/>
              </a:schemeClr>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b="1" dirty="0" smtClean="0"/>
              <a:t>Sicherheitskonzept –</a:t>
            </a:r>
          </a:p>
          <a:p>
            <a:pPr algn="ctr" eaLnBrk="1" hangingPunct="1">
              <a:spcBef>
                <a:spcPct val="0"/>
              </a:spcBef>
              <a:buFontTx/>
              <a:buNone/>
            </a:pPr>
            <a:r>
              <a:rPr lang="de-DE" altLang="de-DE" b="1" dirty="0" smtClean="0"/>
              <a:t>Umsetzung von Maßnahmen</a:t>
            </a:r>
            <a:endParaRPr lang="de-DE" altLang="de-DE" b="1" dirty="0"/>
          </a:p>
        </p:txBody>
      </p:sp>
    </p:spTree>
    <p:extLst>
      <p:ext uri="{BB962C8B-B14F-4D97-AF65-F5344CB8AC3E}">
        <p14:creationId xmlns:p14="http://schemas.microsoft.com/office/powerpoint/2010/main" val="939619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1268760"/>
            <a:ext cx="8229600" cy="4608512"/>
          </a:xfrm>
        </p:spPr>
        <p:txBody>
          <a:bodyPr/>
          <a:lstStyle/>
          <a:p>
            <a:pPr marL="0" indent="0">
              <a:buNone/>
            </a:pPr>
            <a:r>
              <a:rPr lang="de-DE" sz="2400" dirty="0" smtClean="0"/>
              <a:t>Jeweils vier Seminare zum</a:t>
            </a:r>
          </a:p>
          <a:p>
            <a:pPr marL="0" indent="0">
              <a:buNone/>
            </a:pPr>
            <a:endParaRPr lang="de-DE" sz="2400" dirty="0" smtClean="0"/>
          </a:p>
          <a:p>
            <a:r>
              <a:rPr lang="de-DE" sz="2400" dirty="0" smtClean="0">
                <a:solidFill>
                  <a:srgbClr val="C00000"/>
                </a:solidFill>
              </a:rPr>
              <a:t>„Verhalten in bedrohlichen Situationen“</a:t>
            </a:r>
          </a:p>
          <a:p>
            <a:pPr marL="0" indent="0">
              <a:buNone/>
            </a:pPr>
            <a:r>
              <a:rPr lang="de-DE" sz="1800" dirty="0" smtClean="0"/>
              <a:t>Das zweitägige Seminar wird in Kooperation mit dem Kommissariat für Gewaltprävention (Dortmund) durchgeführt und legt den Schwerpunkt auf das eigene Verhalten in unmittelbaren Bedrohungssituationen.</a:t>
            </a:r>
          </a:p>
          <a:p>
            <a:pPr marL="0" indent="0">
              <a:buNone/>
            </a:pPr>
            <a:endParaRPr lang="de-DE" sz="1800" dirty="0"/>
          </a:p>
          <a:p>
            <a:r>
              <a:rPr lang="de-DE" sz="2400" dirty="0">
                <a:solidFill>
                  <a:srgbClr val="C00000"/>
                </a:solidFill>
              </a:rPr>
              <a:t>„Umgang mit der eigenen Belastung nach Extremerfahrung“</a:t>
            </a:r>
          </a:p>
          <a:p>
            <a:pPr marL="0" indent="0">
              <a:buNone/>
            </a:pPr>
            <a:r>
              <a:rPr lang="de-DE" sz="1800" dirty="0"/>
              <a:t>Das Seminar gibt Hilfestellung zur Einordnung, welche Reaktionen </a:t>
            </a:r>
            <a:r>
              <a:rPr lang="de-DE" sz="1800" dirty="0" smtClean="0"/>
              <a:t>nach einem besonderen Erlebnis „normal</a:t>
            </a:r>
            <a:r>
              <a:rPr lang="de-DE" sz="1800" dirty="0"/>
              <a:t>“ </a:t>
            </a:r>
            <a:r>
              <a:rPr lang="de-DE" sz="1800" dirty="0" smtClean="0"/>
              <a:t>sind und der </a:t>
            </a:r>
            <a:r>
              <a:rPr lang="de-DE" sz="1800" dirty="0"/>
              <a:t>angemessene Umgang mit den eigenen Emotionen sowie Hinweise auf weitergehende Hilfsangebote, wenn das Ereignis/ die Ereignisse nicht verarbeitet </a:t>
            </a:r>
            <a:r>
              <a:rPr lang="de-DE" sz="1800" dirty="0" smtClean="0"/>
              <a:t>wird.</a:t>
            </a:r>
            <a:endParaRPr lang="de-DE" sz="1800" dirty="0"/>
          </a:p>
          <a:p>
            <a:pPr marL="0" indent="0">
              <a:buNone/>
            </a:pPr>
            <a:endParaRPr lang="de-DE" sz="1800" dirty="0" smtClean="0"/>
          </a:p>
        </p:txBody>
      </p:sp>
      <p:sp>
        <p:nvSpPr>
          <p:cNvPr id="4" name="Rectangle 7"/>
          <p:cNvSpPr>
            <a:spLocks noGrp="1" noChangeArrowheads="1"/>
          </p:cNvSpPr>
          <p:nvPr>
            <p:ph type="title"/>
          </p:nvPr>
        </p:nvSpPr>
        <p:spPr bwMode="auto">
          <a:xfrm>
            <a:off x="0" y="6648"/>
            <a:ext cx="9162832" cy="1015663"/>
          </a:xfrm>
          <a:prstGeom prst="rect">
            <a:avLst/>
          </a:prstGeom>
          <a:solidFill>
            <a:srgbClr val="DDDDDD"/>
          </a:solidFill>
          <a:ln w="12700">
            <a:solidFill>
              <a:schemeClr val="bg1">
                <a:lumMod val="65000"/>
              </a:schemeClr>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b="1" dirty="0" smtClean="0"/>
              <a:t>Sicherheitskonzept – </a:t>
            </a:r>
            <a:br>
              <a:rPr lang="de-DE" altLang="de-DE" b="1" dirty="0" smtClean="0"/>
            </a:br>
            <a:r>
              <a:rPr lang="de-DE" altLang="de-DE" sz="2800" b="1" dirty="0" smtClean="0"/>
              <a:t>Seminarangebote des BAGM für die Beschäftigten</a:t>
            </a:r>
            <a:endParaRPr lang="de-DE" altLang="de-DE" sz="2800" b="1" dirty="0"/>
          </a:p>
        </p:txBody>
      </p:sp>
    </p:spTree>
    <p:extLst>
      <p:ext uri="{BB962C8B-B14F-4D97-AF65-F5344CB8AC3E}">
        <p14:creationId xmlns:p14="http://schemas.microsoft.com/office/powerpoint/2010/main" val="1504584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0" y="0"/>
            <a:ext cx="9144000" cy="584775"/>
          </a:xfrm>
          <a:prstGeom prst="rect">
            <a:avLst/>
          </a:prstGeom>
          <a:solidFill>
            <a:srgbClr val="DDDDDD"/>
          </a:solidFill>
          <a:ln w="12700">
            <a:solidFill>
              <a:schemeClr val="bg1">
                <a:lumMod val="65000"/>
              </a:schemeClr>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b="1" dirty="0" smtClean="0"/>
              <a:t>Datenbank „Digitale Erfassung“</a:t>
            </a:r>
          </a:p>
        </p:txBody>
      </p:sp>
      <p:pic>
        <p:nvPicPr>
          <p:cNvPr id="6" name="Grafik 5"/>
          <p:cNvPicPr>
            <a:picLocks noChangeAspect="1"/>
          </p:cNvPicPr>
          <p:nvPr/>
        </p:nvPicPr>
        <p:blipFill>
          <a:blip r:embed="rId3"/>
          <a:stretch>
            <a:fillRect/>
          </a:stretch>
        </p:blipFill>
        <p:spPr>
          <a:xfrm>
            <a:off x="683568" y="1196752"/>
            <a:ext cx="8150350" cy="4824536"/>
          </a:xfrm>
          <a:prstGeom prst="rect">
            <a:avLst/>
          </a:prstGeom>
        </p:spPr>
      </p:pic>
    </p:spTree>
    <p:extLst>
      <p:ext uri="{BB962C8B-B14F-4D97-AF65-F5344CB8AC3E}">
        <p14:creationId xmlns:p14="http://schemas.microsoft.com/office/powerpoint/2010/main" val="3890407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0" y="0"/>
            <a:ext cx="9144000" cy="584775"/>
          </a:xfrm>
          <a:prstGeom prst="rect">
            <a:avLst/>
          </a:prstGeom>
          <a:solidFill>
            <a:srgbClr val="DDDDDD"/>
          </a:solidFill>
          <a:ln w="12700">
            <a:solidFill>
              <a:schemeClr val="bg1">
                <a:lumMod val="65000"/>
              </a:schemeClr>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b="1" dirty="0" smtClean="0"/>
              <a:t>Sicherheitskonzept – Ausblick 2019</a:t>
            </a:r>
            <a:endParaRPr lang="de-DE" altLang="de-DE" b="1" dirty="0"/>
          </a:p>
        </p:txBody>
      </p:sp>
      <p:sp>
        <p:nvSpPr>
          <p:cNvPr id="2" name="Rechteck 1"/>
          <p:cNvSpPr/>
          <p:nvPr/>
        </p:nvSpPr>
        <p:spPr>
          <a:xfrm>
            <a:off x="1043608" y="1843479"/>
            <a:ext cx="7094878" cy="830997"/>
          </a:xfrm>
          <a:prstGeom prst="rect">
            <a:avLst/>
          </a:prstGeom>
        </p:spPr>
        <p:txBody>
          <a:bodyPr wrap="square">
            <a:spAutoFit/>
          </a:bodyPr>
          <a:lstStyle/>
          <a:p>
            <a:pPr marL="285750" indent="-285750">
              <a:buFont typeface="Arial" panose="020B0604020202020204" pitchFamily="34" charset="0"/>
              <a:buChar char="•"/>
            </a:pPr>
            <a:r>
              <a:rPr lang="de-DE" sz="2400" b="1" dirty="0" smtClean="0"/>
              <a:t>Rechtschutz durch die Stadt Do </a:t>
            </a:r>
          </a:p>
          <a:p>
            <a:r>
              <a:rPr lang="de-DE" sz="2400" b="1" dirty="0"/>
              <a:t> </a:t>
            </a:r>
            <a:r>
              <a:rPr lang="de-DE" sz="2400" b="1" dirty="0" smtClean="0"/>
              <a:t>   „Strafanzeige“             </a:t>
            </a:r>
            <a:r>
              <a:rPr lang="de-DE" sz="2400" b="1" dirty="0" smtClean="0">
                <a:solidFill>
                  <a:srgbClr val="FF0000"/>
                </a:solidFill>
              </a:rPr>
              <a:t>(FB 30 und FB 11)</a:t>
            </a:r>
            <a:endParaRPr lang="de-DE" sz="2400" b="1" dirty="0">
              <a:solidFill>
                <a:srgbClr val="FF0000"/>
              </a:solidFill>
            </a:endParaRPr>
          </a:p>
        </p:txBody>
      </p:sp>
      <p:sp>
        <p:nvSpPr>
          <p:cNvPr id="4" name="Rechteck 3"/>
          <p:cNvSpPr/>
          <p:nvPr/>
        </p:nvSpPr>
        <p:spPr>
          <a:xfrm>
            <a:off x="1043608" y="3164839"/>
            <a:ext cx="5510701" cy="461665"/>
          </a:xfrm>
          <a:prstGeom prst="rect">
            <a:avLst/>
          </a:prstGeom>
        </p:spPr>
        <p:txBody>
          <a:bodyPr wrap="square">
            <a:spAutoFit/>
          </a:bodyPr>
          <a:lstStyle/>
          <a:p>
            <a:pPr marL="285750" indent="-285750">
              <a:buFont typeface="Arial" panose="020B0604020202020204" pitchFamily="34" charset="0"/>
              <a:buChar char="•"/>
            </a:pPr>
            <a:r>
              <a:rPr lang="de-DE" sz="2400" b="1" dirty="0" smtClean="0"/>
              <a:t>Cybermobbing</a:t>
            </a:r>
            <a:endParaRPr lang="de-DE" sz="2400" b="1" dirty="0"/>
          </a:p>
        </p:txBody>
      </p:sp>
      <p:sp>
        <p:nvSpPr>
          <p:cNvPr id="5" name="Rechteck 4"/>
          <p:cNvSpPr/>
          <p:nvPr/>
        </p:nvSpPr>
        <p:spPr>
          <a:xfrm>
            <a:off x="1043608" y="4116868"/>
            <a:ext cx="6950862" cy="461665"/>
          </a:xfrm>
          <a:prstGeom prst="rect">
            <a:avLst/>
          </a:prstGeom>
        </p:spPr>
        <p:txBody>
          <a:bodyPr wrap="square">
            <a:spAutoFit/>
          </a:bodyPr>
          <a:lstStyle/>
          <a:p>
            <a:pPr marL="285750" lvl="0" indent="-285750">
              <a:buFont typeface="Arial" panose="020B0604020202020204" pitchFamily="34" charset="0"/>
              <a:buChar char="•"/>
            </a:pPr>
            <a:r>
              <a:rPr lang="de-DE" sz="2400" b="1" dirty="0" smtClean="0"/>
              <a:t>Psychische Ersthelfer*innen</a:t>
            </a:r>
            <a:endParaRPr lang="de-DE" sz="2400" b="1" dirty="0"/>
          </a:p>
        </p:txBody>
      </p:sp>
    </p:spTree>
    <p:extLst>
      <p:ext uri="{BB962C8B-B14F-4D97-AF65-F5344CB8AC3E}">
        <p14:creationId xmlns:p14="http://schemas.microsoft.com/office/powerpoint/2010/main" val="800969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pPr>
              <a:defRPr/>
            </a:pPr>
            <a:fld id="{B30F7140-E47F-464F-B5F2-54F96DCEE603}" type="slidenum">
              <a:rPr lang="de-DE" altLang="de-DE" smtClean="0"/>
              <a:pPr>
                <a:defRPr/>
              </a:pPr>
              <a:t>14</a:t>
            </a:fld>
            <a:endParaRPr lang="de-DE" altLang="de-DE"/>
          </a:p>
        </p:txBody>
      </p:sp>
      <p:sp>
        <p:nvSpPr>
          <p:cNvPr id="3" name="Rechteck 2"/>
          <p:cNvSpPr/>
          <p:nvPr/>
        </p:nvSpPr>
        <p:spPr>
          <a:xfrm>
            <a:off x="0" y="332656"/>
            <a:ext cx="9144000" cy="7017306"/>
          </a:xfrm>
          <a:prstGeom prst="rect">
            <a:avLst/>
          </a:prstGeom>
          <a:noFill/>
          <a:ln>
            <a:noFill/>
          </a:ln>
          <a:effectLst>
            <a:glow rad="139700">
              <a:schemeClr val="accent4">
                <a:satMod val="175000"/>
                <a:alpha val="40000"/>
              </a:schemeClr>
            </a:glow>
          </a:effectLst>
        </p:spPr>
        <p:txBody>
          <a:bodyPr wrap="square">
            <a:spAutoFit/>
          </a:bodyPr>
          <a:lstStyle/>
          <a:p>
            <a:pPr algn="ctr"/>
            <a:endParaRPr lang="de-DE" sz="3600" b="1" dirty="0" smtClean="0">
              <a:solidFill>
                <a:srgbClr val="4B4B4B"/>
              </a:solidFill>
            </a:endParaRPr>
          </a:p>
          <a:p>
            <a:pPr algn="ctr"/>
            <a:endParaRPr lang="de-DE" sz="3600" b="1" dirty="0" smtClean="0">
              <a:solidFill>
                <a:srgbClr val="4B4B4B"/>
              </a:solidFill>
            </a:endParaRPr>
          </a:p>
          <a:p>
            <a:pPr algn="ctr"/>
            <a:endParaRPr lang="de-DE" sz="3600" b="1" dirty="0">
              <a:solidFill>
                <a:schemeClr val="bg1">
                  <a:lumMod val="95000"/>
                </a:schemeClr>
              </a:solidFill>
            </a:endParaRPr>
          </a:p>
          <a:p>
            <a:pPr algn="ctr"/>
            <a:r>
              <a:rPr lang="de-DE" sz="3600" b="1" spc="50" dirty="0" smtClean="0">
                <a:ln w="0"/>
                <a:solidFill>
                  <a:schemeClr val="bg2">
                    <a:lumMod val="75000"/>
                  </a:schemeClr>
                </a:solidFill>
                <a:effectLst>
                  <a:innerShdw blurRad="63500" dist="50800" dir="13500000">
                    <a:srgbClr val="000000">
                      <a:alpha val="50000"/>
                    </a:srgbClr>
                  </a:innerShdw>
                </a:effectLst>
              </a:rPr>
              <a:t>Vielen </a:t>
            </a:r>
            <a:r>
              <a:rPr lang="de-DE" sz="3600" b="1" spc="50" dirty="0">
                <a:ln w="0"/>
                <a:solidFill>
                  <a:schemeClr val="bg2">
                    <a:lumMod val="75000"/>
                  </a:schemeClr>
                </a:solidFill>
                <a:effectLst>
                  <a:innerShdw blurRad="63500" dist="50800" dir="13500000">
                    <a:srgbClr val="000000">
                      <a:alpha val="50000"/>
                    </a:srgbClr>
                  </a:innerShdw>
                </a:effectLst>
              </a:rPr>
              <a:t>Dank für Ihre Aufmerksamkeit!</a:t>
            </a:r>
          </a:p>
          <a:p>
            <a:endParaRPr lang="de-DE" sz="3600" dirty="0" smtClean="0">
              <a:solidFill>
                <a:srgbClr val="4B4B4B"/>
              </a:solidFill>
            </a:endParaRPr>
          </a:p>
          <a:p>
            <a:endParaRPr lang="de-DE" sz="1600" dirty="0">
              <a:solidFill>
                <a:srgbClr val="4B4B4B"/>
              </a:solidFill>
            </a:endParaRPr>
          </a:p>
          <a:p>
            <a:pPr algn="r"/>
            <a:endParaRPr lang="de-DE" sz="1600" dirty="0" smtClean="0">
              <a:solidFill>
                <a:srgbClr val="4B4B4B"/>
              </a:solidFill>
            </a:endParaRPr>
          </a:p>
          <a:p>
            <a:pPr algn="r"/>
            <a:endParaRPr lang="de-DE" sz="1600" dirty="0">
              <a:solidFill>
                <a:srgbClr val="4B4B4B"/>
              </a:solidFill>
            </a:endParaRPr>
          </a:p>
          <a:p>
            <a:pPr algn="r"/>
            <a:endParaRPr lang="de-DE" sz="1600" dirty="0" smtClean="0">
              <a:solidFill>
                <a:srgbClr val="4B4B4B"/>
              </a:solidFill>
            </a:endParaRPr>
          </a:p>
          <a:p>
            <a:pPr algn="r"/>
            <a:endParaRPr lang="de-DE" sz="1600" dirty="0" smtClean="0">
              <a:solidFill>
                <a:srgbClr val="4B4B4B"/>
              </a:solidFill>
            </a:endParaRPr>
          </a:p>
          <a:p>
            <a:pPr algn="r"/>
            <a:endParaRPr lang="de-DE" sz="1600" dirty="0">
              <a:solidFill>
                <a:srgbClr val="4B4B4B"/>
              </a:solidFill>
            </a:endParaRPr>
          </a:p>
          <a:p>
            <a:r>
              <a:rPr lang="de-DE" sz="1600" dirty="0" smtClean="0">
                <a:solidFill>
                  <a:srgbClr val="4B4B4B"/>
                </a:solidFill>
              </a:rPr>
              <a:t>Betriebliches Arbeitsschutz- </a:t>
            </a:r>
          </a:p>
          <a:p>
            <a:r>
              <a:rPr lang="de-DE" sz="1600" dirty="0" smtClean="0">
                <a:solidFill>
                  <a:srgbClr val="4B4B4B"/>
                </a:solidFill>
              </a:rPr>
              <a:t>und Gesundheitsmanagement</a:t>
            </a:r>
          </a:p>
          <a:p>
            <a:r>
              <a:rPr lang="de-DE" sz="1600" dirty="0" smtClean="0">
                <a:solidFill>
                  <a:srgbClr val="4B4B4B"/>
                </a:solidFill>
              </a:rPr>
              <a:t>FB 13</a:t>
            </a:r>
          </a:p>
          <a:p>
            <a:r>
              <a:rPr lang="de-DE" sz="1600" dirty="0" err="1" smtClean="0">
                <a:solidFill>
                  <a:srgbClr val="4B4B4B"/>
                </a:solidFill>
              </a:rPr>
              <a:t>Woitek</a:t>
            </a:r>
            <a:r>
              <a:rPr lang="de-DE" sz="1600" dirty="0" smtClean="0">
                <a:solidFill>
                  <a:srgbClr val="4B4B4B"/>
                </a:solidFill>
              </a:rPr>
              <a:t> Rosen</a:t>
            </a:r>
          </a:p>
          <a:p>
            <a:r>
              <a:rPr lang="de-DE" sz="1600" dirty="0" smtClean="0">
                <a:solidFill>
                  <a:srgbClr val="4B4B4B"/>
                </a:solidFill>
              </a:rPr>
              <a:t>F 50-22139</a:t>
            </a:r>
          </a:p>
          <a:p>
            <a:r>
              <a:rPr lang="de-DE" sz="1600" dirty="0" smtClean="0">
                <a:solidFill>
                  <a:srgbClr val="4B4B4B"/>
                </a:solidFill>
              </a:rPr>
              <a:t>wrosen@stadtdo.de</a:t>
            </a:r>
            <a:endParaRPr lang="de-DE" sz="1600" dirty="0">
              <a:solidFill>
                <a:srgbClr val="4B4B4B"/>
              </a:solidFill>
            </a:endParaRPr>
          </a:p>
          <a:p>
            <a:endParaRPr lang="de-DE" sz="1600" dirty="0">
              <a:solidFill>
                <a:srgbClr val="4B4B4B"/>
              </a:solidFill>
            </a:endParaRPr>
          </a:p>
          <a:p>
            <a:endParaRPr lang="de-DE" sz="2200" b="1" dirty="0" smtClean="0">
              <a:solidFill>
                <a:srgbClr val="000000"/>
              </a:solidFill>
            </a:endParaRPr>
          </a:p>
          <a:p>
            <a:endParaRPr lang="de-DE" sz="2200" b="1" dirty="0">
              <a:solidFill>
                <a:srgbClr val="000000"/>
              </a:solidFill>
            </a:endParaRPr>
          </a:p>
          <a:p>
            <a:endParaRPr lang="de-DE" dirty="0"/>
          </a:p>
        </p:txBody>
      </p:sp>
    </p:spTree>
    <p:extLst>
      <p:ext uri="{BB962C8B-B14F-4D97-AF65-F5344CB8AC3E}">
        <p14:creationId xmlns:p14="http://schemas.microsoft.com/office/powerpoint/2010/main" val="238681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584775"/>
          </a:xfrm>
          <a:prstGeom prst="rect">
            <a:avLst/>
          </a:prstGeom>
          <a:solidFill>
            <a:srgbClr val="DDDDDD"/>
          </a:solidFill>
          <a:ln w="12700">
            <a:solidFill>
              <a:schemeClr val="bg1">
                <a:lumMod val="65000"/>
              </a:schemeClr>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b="1" dirty="0" smtClean="0"/>
              <a:t>Begriffsklärung – Gewalt </a:t>
            </a:r>
          </a:p>
        </p:txBody>
      </p:sp>
      <p:sp>
        <p:nvSpPr>
          <p:cNvPr id="11" name="Textfeld 10"/>
          <p:cNvSpPr txBox="1"/>
          <p:nvPr/>
        </p:nvSpPr>
        <p:spPr>
          <a:xfrm>
            <a:off x="270387" y="1340768"/>
            <a:ext cx="8603226" cy="3444533"/>
          </a:xfrm>
          <a:prstGeom prst="rect">
            <a:avLst/>
          </a:prstGeom>
          <a:noFill/>
          <a:ln w="19050">
            <a:noFill/>
          </a:ln>
          <a:effectLst>
            <a:glow rad="101600">
              <a:schemeClr val="accent3">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square">
            <a:spAutoFit/>
          </a:bodyPr>
          <a:lstStyle>
            <a:defPPr>
              <a:defRPr lang="de-DE"/>
            </a:defPPr>
            <a:lvl1pPr defTabSz="531813">
              <a:lnSpc>
                <a:spcPts val="2300"/>
              </a:lnSpc>
              <a:spcAft>
                <a:spcPts val="1200"/>
              </a:spcAft>
              <a:tabLst>
                <a:tab pos="273050" algn="l"/>
              </a:tabLst>
              <a:defRPr b="1">
                <a:solidFill>
                  <a:srgbClr val="002060"/>
                </a:solidFill>
              </a:defRPr>
            </a:lvl1pPr>
            <a:lvl2pPr marL="0" lvl="1" indent="0">
              <a:lnSpc>
                <a:spcPts val="2300"/>
              </a:lnSpc>
              <a:spcAft>
                <a:spcPts val="1200"/>
              </a:spcAft>
              <a:buFont typeface="Wingdings" panose="05000000000000000000" pitchFamily="2" charset="2"/>
              <a:buNone/>
              <a:tabLst>
                <a:tab pos="1435100" algn="l"/>
              </a:tabLst>
              <a:defRPr b="1">
                <a:solidFill>
                  <a:srgbClr val="C00000"/>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1" algn="ctr">
              <a:tabLst>
                <a:tab pos="982663" algn="l"/>
                <a:tab pos="1435100" algn="l"/>
              </a:tabLst>
            </a:pPr>
            <a:endParaRPr lang="de-DE" sz="2800" dirty="0" smtClean="0"/>
          </a:p>
          <a:p>
            <a:pPr lvl="1" algn="ctr">
              <a:tabLst>
                <a:tab pos="982663" algn="l"/>
                <a:tab pos="1435100" algn="l"/>
              </a:tabLst>
            </a:pPr>
            <a:endParaRPr lang="de-DE" sz="280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lvl="1" algn="ctr">
              <a:tabLst>
                <a:tab pos="982663" algn="l"/>
                <a:tab pos="1435100" algn="l"/>
              </a:tabLst>
            </a:pPr>
            <a:r>
              <a:rPr lang="de-DE" sz="600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Gewalt </a:t>
            </a:r>
          </a:p>
          <a:p>
            <a:pPr lvl="1" algn="ctr">
              <a:tabLst>
                <a:tab pos="982663" algn="l"/>
                <a:tab pos="1435100" algn="l"/>
              </a:tabLst>
            </a:pPr>
            <a:endParaRPr lang="de-DE" sz="2800" u="sng" dirty="0" smtClean="0"/>
          </a:p>
          <a:p>
            <a:pPr lvl="1" algn="ctr">
              <a:lnSpc>
                <a:spcPct val="100000"/>
              </a:lnSpc>
              <a:tabLst>
                <a:tab pos="982663" algn="l"/>
                <a:tab pos="1435100" algn="l"/>
              </a:tabLst>
            </a:pPr>
            <a:r>
              <a:rPr lang="de-DE" sz="2400" b="0" dirty="0" smtClean="0">
                <a:solidFill>
                  <a:schemeClr val="tx1"/>
                </a:solidFill>
              </a:rPr>
              <a:t>Verhalten </a:t>
            </a:r>
            <a:r>
              <a:rPr lang="de-DE" sz="2400" b="0" dirty="0">
                <a:solidFill>
                  <a:schemeClr val="tx1"/>
                </a:solidFill>
              </a:rPr>
              <a:t>von Personen gegen Menschen, Objekte oder </a:t>
            </a:r>
            <a:r>
              <a:rPr lang="de-DE" sz="2400" b="0" dirty="0" smtClean="0">
                <a:solidFill>
                  <a:schemeClr val="tx1"/>
                </a:solidFill>
              </a:rPr>
              <a:t>Systeme</a:t>
            </a:r>
            <a:r>
              <a:rPr lang="de-DE" sz="2400" b="0" dirty="0">
                <a:solidFill>
                  <a:schemeClr val="tx1"/>
                </a:solidFill>
              </a:rPr>
              <a:t>, um </a:t>
            </a:r>
            <a:r>
              <a:rPr lang="de-DE" sz="2400" b="0" dirty="0" smtClean="0">
                <a:solidFill>
                  <a:schemeClr val="tx1"/>
                </a:solidFill>
              </a:rPr>
              <a:t>diese physisch</a:t>
            </a:r>
            <a:r>
              <a:rPr lang="de-DE" sz="2400" b="0" dirty="0">
                <a:solidFill>
                  <a:schemeClr val="tx1"/>
                </a:solidFill>
              </a:rPr>
              <a:t>, psychisch oder sozial zu schädigen</a:t>
            </a:r>
            <a:r>
              <a:rPr lang="de-DE" sz="2400" b="0" dirty="0" smtClean="0">
                <a:solidFill>
                  <a:schemeClr val="tx1"/>
                </a:solidFill>
              </a:rPr>
              <a:t>.</a:t>
            </a:r>
          </a:p>
          <a:p>
            <a:pPr marL="0" lvl="2" defTabSz="927100">
              <a:lnSpc>
                <a:spcPts val="2300"/>
              </a:lnSpc>
              <a:spcAft>
                <a:spcPts val="0"/>
              </a:spcAft>
            </a:pPr>
            <a:endParaRPr lang="de-DE" dirty="0">
              <a:solidFill>
                <a:srgbClr val="002060"/>
              </a:solidFill>
            </a:endParaRPr>
          </a:p>
        </p:txBody>
      </p:sp>
    </p:spTree>
    <p:extLst>
      <p:ext uri="{BB962C8B-B14F-4D97-AF65-F5344CB8AC3E}">
        <p14:creationId xmlns:p14="http://schemas.microsoft.com/office/powerpoint/2010/main" val="3412184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861774"/>
          </a:xfrm>
          <a:prstGeom prst="rect">
            <a:avLst/>
          </a:prstGeom>
          <a:solidFill>
            <a:srgbClr val="DDDDDD"/>
          </a:solidFill>
          <a:ln w="12700">
            <a:solidFill>
              <a:schemeClr val="bg1">
                <a:lumMod val="65000"/>
              </a:schemeClr>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b="1" dirty="0" smtClean="0"/>
              <a:t>Begriffsklärung – Gewalt </a:t>
            </a:r>
          </a:p>
          <a:p>
            <a:pPr algn="ctr" eaLnBrk="1" hangingPunct="1">
              <a:spcBef>
                <a:spcPct val="0"/>
              </a:spcBef>
              <a:buFontTx/>
              <a:buNone/>
            </a:pPr>
            <a:r>
              <a:rPr lang="de-DE" altLang="de-DE" sz="1800" dirty="0" smtClean="0">
                <a:solidFill>
                  <a:srgbClr val="C00000"/>
                </a:solidFill>
              </a:rPr>
              <a:t>am Arbeitsplatz gegenüber Beschäftigten</a:t>
            </a:r>
            <a:endParaRPr lang="de-DE" altLang="de-DE" sz="1800" b="1" dirty="0">
              <a:solidFill>
                <a:srgbClr val="C00000"/>
              </a:solidFill>
            </a:endParaRPr>
          </a:p>
        </p:txBody>
      </p:sp>
      <p:sp>
        <p:nvSpPr>
          <p:cNvPr id="11" name="Textfeld 10"/>
          <p:cNvSpPr txBox="1"/>
          <p:nvPr/>
        </p:nvSpPr>
        <p:spPr>
          <a:xfrm>
            <a:off x="107504" y="1340768"/>
            <a:ext cx="8603226" cy="4414029"/>
          </a:xfrm>
          <a:prstGeom prst="rect">
            <a:avLst/>
          </a:prstGeom>
          <a:noFill/>
          <a:ln w="19050">
            <a:noFill/>
          </a:ln>
          <a:effectLst>
            <a:glow rad="101600">
              <a:schemeClr val="accent3">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square">
            <a:spAutoFit/>
          </a:bodyPr>
          <a:lstStyle>
            <a:defPPr>
              <a:defRPr lang="de-DE"/>
            </a:defPPr>
            <a:lvl1pPr defTabSz="531813">
              <a:lnSpc>
                <a:spcPts val="2300"/>
              </a:lnSpc>
              <a:spcAft>
                <a:spcPts val="1200"/>
              </a:spcAft>
              <a:tabLst>
                <a:tab pos="273050" algn="l"/>
              </a:tabLst>
              <a:defRPr b="1">
                <a:solidFill>
                  <a:srgbClr val="002060"/>
                </a:solidFill>
              </a:defRPr>
            </a:lvl1pPr>
            <a:lvl2pPr marL="0" lvl="1" indent="0">
              <a:lnSpc>
                <a:spcPts val="2300"/>
              </a:lnSpc>
              <a:spcAft>
                <a:spcPts val="1200"/>
              </a:spcAft>
              <a:buFont typeface="Wingdings" panose="05000000000000000000" pitchFamily="2" charset="2"/>
              <a:buNone/>
              <a:tabLst>
                <a:tab pos="1435100" algn="l"/>
              </a:tabLst>
              <a:defRPr b="1">
                <a:solidFill>
                  <a:srgbClr val="C00000"/>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lvl="2" defTabSz="927100">
              <a:lnSpc>
                <a:spcPts val="2300"/>
              </a:lnSpc>
              <a:spcAft>
                <a:spcPts val="0"/>
              </a:spcAft>
            </a:pPr>
            <a:endParaRPr lang="de-DE" dirty="0" smtClean="0">
              <a:solidFill>
                <a:srgbClr val="002060"/>
              </a:solidFill>
            </a:endParaRPr>
          </a:p>
          <a:p>
            <a:pPr marL="0" lvl="2" algn="ctr" defTabSz="927100">
              <a:lnSpc>
                <a:spcPts val="2300"/>
              </a:lnSpc>
              <a:spcAft>
                <a:spcPts val="1200"/>
              </a:spcAft>
            </a:pPr>
            <a:r>
              <a:rPr lang="de-DE" sz="4400" b="1" dirty="0" smtClean="0">
                <a:solidFill>
                  <a:schemeClr val="tx1"/>
                </a:solidFill>
                <a:effectLst>
                  <a:outerShdw blurRad="38100" dist="38100" dir="2700000" algn="tl">
                    <a:srgbClr val="000000">
                      <a:alpha val="43137"/>
                    </a:srgbClr>
                  </a:outerShdw>
                </a:effectLst>
              </a:rPr>
              <a:t>Gewalt am Arbeitsplatz </a:t>
            </a:r>
          </a:p>
          <a:p>
            <a:pPr marL="0" lvl="2" algn="ctr" defTabSz="927100">
              <a:lnSpc>
                <a:spcPts val="2300"/>
              </a:lnSpc>
              <a:spcAft>
                <a:spcPts val="1200"/>
              </a:spcAft>
            </a:pPr>
            <a:endParaRPr lang="de-DE" u="sng" dirty="0" smtClean="0">
              <a:solidFill>
                <a:schemeClr val="tx1"/>
              </a:solidFill>
            </a:endParaRPr>
          </a:p>
          <a:p>
            <a:pPr marL="0" lvl="2" algn="ctr" defTabSz="927100">
              <a:lnSpc>
                <a:spcPts val="2300"/>
              </a:lnSpc>
              <a:spcAft>
                <a:spcPts val="1200"/>
              </a:spcAft>
            </a:pPr>
            <a:r>
              <a:rPr lang="de-DE" u="sng" dirty="0" smtClean="0">
                <a:solidFill>
                  <a:schemeClr val="tx1"/>
                </a:solidFill>
              </a:rPr>
              <a:t>verbale</a:t>
            </a:r>
            <a:r>
              <a:rPr lang="de-DE" u="sng" dirty="0">
                <a:solidFill>
                  <a:schemeClr val="tx1"/>
                </a:solidFill>
              </a:rPr>
              <a:t>, physische oder psychische </a:t>
            </a:r>
            <a:r>
              <a:rPr lang="de-DE" u="sng" dirty="0" smtClean="0">
                <a:solidFill>
                  <a:schemeClr val="tx1"/>
                </a:solidFill>
              </a:rPr>
              <a:t>Angriffe</a:t>
            </a:r>
            <a:r>
              <a:rPr lang="de-DE" dirty="0" smtClean="0">
                <a:solidFill>
                  <a:schemeClr val="tx1"/>
                </a:solidFill>
              </a:rPr>
              <a:t>, die bei den Beschäftigten zur Beeinträchtigung </a:t>
            </a:r>
            <a:r>
              <a:rPr lang="de-DE" dirty="0">
                <a:solidFill>
                  <a:schemeClr val="tx1"/>
                </a:solidFill>
              </a:rPr>
              <a:t>oder Schädigung </a:t>
            </a:r>
            <a:r>
              <a:rPr lang="de-DE" dirty="0" smtClean="0">
                <a:solidFill>
                  <a:schemeClr val="tx1"/>
                </a:solidFill>
              </a:rPr>
              <a:t>der Gesundheit</a:t>
            </a:r>
            <a:r>
              <a:rPr lang="de-DE" dirty="0">
                <a:solidFill>
                  <a:schemeClr val="tx1"/>
                </a:solidFill>
              </a:rPr>
              <a:t>, </a:t>
            </a:r>
            <a:r>
              <a:rPr lang="de-DE" dirty="0" smtClean="0">
                <a:solidFill>
                  <a:schemeClr val="tx1"/>
                </a:solidFill>
              </a:rPr>
              <a:t>Sicherheit </a:t>
            </a:r>
            <a:r>
              <a:rPr lang="de-DE" dirty="0">
                <a:solidFill>
                  <a:schemeClr val="tx1"/>
                </a:solidFill>
              </a:rPr>
              <a:t>oder </a:t>
            </a:r>
            <a:r>
              <a:rPr lang="de-DE" dirty="0" smtClean="0">
                <a:solidFill>
                  <a:schemeClr val="tx1"/>
                </a:solidFill>
              </a:rPr>
              <a:t>des Wohlbefindens führen können</a:t>
            </a:r>
          </a:p>
          <a:p>
            <a:pPr marL="0" lvl="2" defTabSz="927100">
              <a:lnSpc>
                <a:spcPts val="2300"/>
              </a:lnSpc>
              <a:spcAft>
                <a:spcPts val="1200"/>
              </a:spcAft>
            </a:pPr>
            <a:endParaRPr lang="de-DE" dirty="0" smtClean="0">
              <a:solidFill>
                <a:schemeClr val="tx1"/>
              </a:solidFill>
            </a:endParaRPr>
          </a:p>
          <a:p>
            <a:pPr marL="0" lvl="2" defTabSz="927100">
              <a:lnSpc>
                <a:spcPts val="2300"/>
              </a:lnSpc>
              <a:spcAft>
                <a:spcPts val="1200"/>
              </a:spcAft>
            </a:pPr>
            <a:r>
              <a:rPr lang="de-DE" dirty="0" smtClean="0">
                <a:solidFill>
                  <a:schemeClr val="tx1"/>
                </a:solidFill>
              </a:rPr>
              <a:t>Zu differenzieren ist zwischen</a:t>
            </a:r>
          </a:p>
          <a:p>
            <a:pPr marL="265113" lvl="2" indent="-265113">
              <a:lnSpc>
                <a:spcPts val="2300"/>
              </a:lnSpc>
              <a:spcAft>
                <a:spcPts val="1200"/>
              </a:spcAft>
              <a:buFont typeface="Wingdings" panose="05000000000000000000" pitchFamily="2" charset="2"/>
              <a:buChar char="§"/>
            </a:pPr>
            <a:r>
              <a:rPr lang="de-DE" b="1" dirty="0" smtClean="0">
                <a:solidFill>
                  <a:schemeClr val="tx1"/>
                </a:solidFill>
              </a:rPr>
              <a:t>externer </a:t>
            </a:r>
            <a:r>
              <a:rPr lang="de-DE" b="1" dirty="0">
                <a:solidFill>
                  <a:schemeClr val="tx1"/>
                </a:solidFill>
              </a:rPr>
              <a:t>Gewalt: </a:t>
            </a:r>
            <a:r>
              <a:rPr lang="de-DE" dirty="0" smtClean="0">
                <a:solidFill>
                  <a:schemeClr val="tx1"/>
                </a:solidFill>
              </a:rPr>
              <a:t>	</a:t>
            </a:r>
            <a:r>
              <a:rPr lang="de-DE" u="sng" dirty="0" smtClean="0">
                <a:solidFill>
                  <a:schemeClr val="tx1"/>
                </a:solidFill>
              </a:rPr>
              <a:t>Übergriffe </a:t>
            </a:r>
            <a:r>
              <a:rPr lang="de-DE" u="sng" dirty="0">
                <a:solidFill>
                  <a:schemeClr val="tx1"/>
                </a:solidFill>
              </a:rPr>
              <a:t>von </a:t>
            </a:r>
            <a:r>
              <a:rPr lang="de-DE" u="sng" dirty="0" smtClean="0">
                <a:solidFill>
                  <a:schemeClr val="tx1"/>
                </a:solidFill>
              </a:rPr>
              <a:t>Dritten</a:t>
            </a:r>
            <a:r>
              <a:rPr lang="de-DE" dirty="0" smtClean="0">
                <a:solidFill>
                  <a:schemeClr val="tx1"/>
                </a:solidFill>
              </a:rPr>
              <a:t>, </a:t>
            </a:r>
            <a:r>
              <a:rPr lang="de-DE" dirty="0">
                <a:solidFill>
                  <a:schemeClr val="tx1"/>
                </a:solidFill>
              </a:rPr>
              <a:t>z. B. Bürgerinnen und </a:t>
            </a:r>
            <a:r>
              <a:rPr lang="de-DE" dirty="0" smtClean="0">
                <a:solidFill>
                  <a:schemeClr val="tx1"/>
                </a:solidFill>
              </a:rPr>
              <a:t>Bürger</a:t>
            </a:r>
          </a:p>
          <a:p>
            <a:pPr marL="265113" lvl="2" indent="-265113">
              <a:lnSpc>
                <a:spcPts val="2300"/>
              </a:lnSpc>
              <a:spcAft>
                <a:spcPts val="1200"/>
              </a:spcAft>
              <a:buFont typeface="Wingdings" panose="05000000000000000000" pitchFamily="2" charset="2"/>
              <a:buChar char="§"/>
            </a:pPr>
            <a:r>
              <a:rPr lang="de-DE" b="1" dirty="0" smtClean="0">
                <a:solidFill>
                  <a:schemeClr val="tx1"/>
                </a:solidFill>
              </a:rPr>
              <a:t>interner </a:t>
            </a:r>
            <a:r>
              <a:rPr lang="de-DE" b="1" dirty="0">
                <a:solidFill>
                  <a:schemeClr val="tx1"/>
                </a:solidFill>
              </a:rPr>
              <a:t>Gewalt: </a:t>
            </a:r>
            <a:r>
              <a:rPr lang="de-DE" b="1" dirty="0" smtClean="0">
                <a:solidFill>
                  <a:schemeClr val="tx1"/>
                </a:solidFill>
              </a:rPr>
              <a:t>	</a:t>
            </a:r>
            <a:r>
              <a:rPr lang="de-DE" u="sng" dirty="0" smtClean="0">
                <a:solidFill>
                  <a:schemeClr val="tx1"/>
                </a:solidFill>
              </a:rPr>
              <a:t>Übergriffe </a:t>
            </a:r>
            <a:r>
              <a:rPr lang="de-DE" u="sng" dirty="0">
                <a:solidFill>
                  <a:schemeClr val="tx1"/>
                </a:solidFill>
              </a:rPr>
              <a:t>von Beschäftigten innerhalb der </a:t>
            </a:r>
            <a:r>
              <a:rPr lang="de-DE" u="sng" dirty="0" smtClean="0">
                <a:solidFill>
                  <a:schemeClr val="tx1"/>
                </a:solidFill>
              </a:rPr>
              <a:t>Dienststelle</a:t>
            </a:r>
          </a:p>
          <a:p>
            <a:pPr marL="265113" lvl="2" indent="-265113">
              <a:lnSpc>
                <a:spcPts val="2300"/>
              </a:lnSpc>
              <a:spcAft>
                <a:spcPts val="1200"/>
              </a:spcAft>
              <a:buFont typeface="Wingdings" panose="05000000000000000000" pitchFamily="2" charset="2"/>
              <a:buChar char="§"/>
            </a:pPr>
            <a:endParaRPr lang="de-DE" u="sng"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584200"/>
          </a:xfrm>
          <a:prstGeom prst="rect">
            <a:avLst/>
          </a:prstGeom>
          <a:solidFill>
            <a:srgbClr val="DDDDDD"/>
          </a:solidFill>
          <a:ln w="12700">
            <a:solidFill>
              <a:schemeClr val="bg1">
                <a:lumMod val="65000"/>
              </a:schemeClr>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b="1" dirty="0" smtClean="0"/>
              <a:t>Bedrohung der Sicherheit durch…</a:t>
            </a:r>
            <a:endParaRPr lang="de-DE" altLang="de-DE" b="1" dirty="0"/>
          </a:p>
        </p:txBody>
      </p:sp>
      <p:sp>
        <p:nvSpPr>
          <p:cNvPr id="3" name="Rechteck 2"/>
          <p:cNvSpPr/>
          <p:nvPr/>
        </p:nvSpPr>
        <p:spPr>
          <a:xfrm>
            <a:off x="989425" y="1743199"/>
            <a:ext cx="3892412" cy="523220"/>
          </a:xfrm>
          <a:prstGeom prst="rect">
            <a:avLst/>
          </a:prstGeom>
        </p:spPr>
        <p:txBody>
          <a:bodyPr wrap="none">
            <a:spAutoFit/>
          </a:bodyPr>
          <a:lstStyle/>
          <a:p>
            <a:pPr marL="285750" indent="-285750" algn="ctr">
              <a:buFont typeface="Arial" panose="020B0604020202020204" pitchFamily="34" charset="0"/>
              <a:buChar char="•"/>
              <a:defRPr/>
            </a:pPr>
            <a:r>
              <a:rPr lang="de-DE" sz="2800" b="1" dirty="0" smtClean="0"/>
              <a:t>Rechtsextremismus</a:t>
            </a:r>
            <a:endParaRPr lang="de-DE" sz="2800" b="1" dirty="0"/>
          </a:p>
        </p:txBody>
      </p:sp>
      <p:sp>
        <p:nvSpPr>
          <p:cNvPr id="4" name="Rechteck 3"/>
          <p:cNvSpPr/>
          <p:nvPr/>
        </p:nvSpPr>
        <p:spPr>
          <a:xfrm>
            <a:off x="989425" y="2391271"/>
            <a:ext cx="2791150" cy="523220"/>
          </a:xfrm>
          <a:prstGeom prst="rect">
            <a:avLst/>
          </a:prstGeom>
        </p:spPr>
        <p:txBody>
          <a:bodyPr wrap="none">
            <a:spAutoFit/>
          </a:bodyPr>
          <a:lstStyle/>
          <a:p>
            <a:pPr marL="285750" indent="-285750" algn="ctr">
              <a:buFont typeface="Arial" panose="020B0604020202020204" pitchFamily="34" charset="0"/>
              <a:buChar char="•"/>
              <a:defRPr/>
            </a:pPr>
            <a:r>
              <a:rPr lang="de-DE" sz="2800" b="1" dirty="0" smtClean="0"/>
              <a:t>Reichsbürger</a:t>
            </a:r>
            <a:endParaRPr lang="de-DE" sz="2800" b="1" dirty="0"/>
          </a:p>
        </p:txBody>
      </p:sp>
      <p:sp>
        <p:nvSpPr>
          <p:cNvPr id="5" name="Rechteck 4"/>
          <p:cNvSpPr/>
          <p:nvPr/>
        </p:nvSpPr>
        <p:spPr>
          <a:xfrm>
            <a:off x="989425" y="3039343"/>
            <a:ext cx="2371163" cy="523220"/>
          </a:xfrm>
          <a:prstGeom prst="rect">
            <a:avLst/>
          </a:prstGeom>
        </p:spPr>
        <p:txBody>
          <a:bodyPr wrap="none">
            <a:spAutoFit/>
          </a:bodyPr>
          <a:lstStyle/>
          <a:p>
            <a:pPr marL="285750" indent="-285750" algn="ctr">
              <a:buFont typeface="Arial" panose="020B0604020202020204" pitchFamily="34" charset="0"/>
              <a:buChar char="•"/>
              <a:defRPr/>
            </a:pPr>
            <a:r>
              <a:rPr lang="de-DE" sz="2800" b="1" dirty="0"/>
              <a:t>Salafismus</a:t>
            </a:r>
          </a:p>
        </p:txBody>
      </p:sp>
      <p:sp>
        <p:nvSpPr>
          <p:cNvPr id="6" name="Rechteck 5"/>
          <p:cNvSpPr/>
          <p:nvPr/>
        </p:nvSpPr>
        <p:spPr>
          <a:xfrm>
            <a:off x="994772" y="4335487"/>
            <a:ext cx="3009157" cy="523220"/>
          </a:xfrm>
          <a:prstGeom prst="rect">
            <a:avLst/>
          </a:prstGeom>
        </p:spPr>
        <p:txBody>
          <a:bodyPr wrap="none">
            <a:spAutoFit/>
          </a:bodyPr>
          <a:lstStyle/>
          <a:p>
            <a:pPr marL="285750" indent="-285750" algn="ctr">
              <a:buFont typeface="Arial" panose="020B0604020202020204" pitchFamily="34" charset="0"/>
              <a:buChar char="•"/>
              <a:defRPr/>
            </a:pPr>
            <a:r>
              <a:rPr lang="de-DE" sz="2800" b="1" dirty="0"/>
              <a:t>Cybermobbing</a:t>
            </a:r>
          </a:p>
        </p:txBody>
      </p:sp>
      <p:sp>
        <p:nvSpPr>
          <p:cNvPr id="18" name="Rechteck 17"/>
          <p:cNvSpPr/>
          <p:nvPr/>
        </p:nvSpPr>
        <p:spPr>
          <a:xfrm>
            <a:off x="989425" y="3687415"/>
            <a:ext cx="5510701" cy="523220"/>
          </a:xfrm>
          <a:prstGeom prst="rect">
            <a:avLst/>
          </a:prstGeom>
        </p:spPr>
        <p:txBody>
          <a:bodyPr wrap="square">
            <a:spAutoFit/>
          </a:bodyPr>
          <a:lstStyle/>
          <a:p>
            <a:pPr marL="285750" indent="-285750">
              <a:buFont typeface="Arial" panose="020B0604020202020204" pitchFamily="34" charset="0"/>
              <a:buChar char="•"/>
            </a:pPr>
            <a:r>
              <a:rPr lang="de-DE" sz="2800" b="1" dirty="0" smtClean="0"/>
              <a:t>Cyberkriminalität</a:t>
            </a:r>
            <a:endParaRPr lang="de-DE" sz="2800" b="1" dirty="0"/>
          </a:p>
        </p:txBody>
      </p:sp>
      <p:pic>
        <p:nvPicPr>
          <p:cNvPr id="13" name="Grafik 12"/>
          <p:cNvPicPr>
            <a:picLocks noChangeAspect="1"/>
          </p:cNvPicPr>
          <p:nvPr/>
        </p:nvPicPr>
        <p:blipFill>
          <a:blip r:embed="rId3"/>
          <a:stretch>
            <a:fillRect/>
          </a:stretch>
        </p:blipFill>
        <p:spPr>
          <a:xfrm>
            <a:off x="5868144" y="2063127"/>
            <a:ext cx="2653304" cy="1952431"/>
          </a:xfrm>
          <a:prstGeom prst="rect">
            <a:avLst/>
          </a:prstGeom>
          <a:effectLst>
            <a:glow rad="101600">
              <a:schemeClr val="bg2">
                <a:lumMod val="60000"/>
                <a:lumOff val="40000"/>
                <a:alpha val="60000"/>
              </a:schemeClr>
            </a:glow>
          </a:effectLst>
        </p:spPr>
      </p:pic>
      <p:sp>
        <p:nvSpPr>
          <p:cNvPr id="10" name="Rechteck 9"/>
          <p:cNvSpPr/>
          <p:nvPr/>
        </p:nvSpPr>
        <p:spPr>
          <a:xfrm>
            <a:off x="1004383" y="4983559"/>
            <a:ext cx="832280" cy="523220"/>
          </a:xfrm>
          <a:prstGeom prst="rect">
            <a:avLst/>
          </a:prstGeom>
        </p:spPr>
        <p:txBody>
          <a:bodyPr wrap="none">
            <a:spAutoFit/>
          </a:bodyPr>
          <a:lstStyle/>
          <a:p>
            <a:pPr marL="285750" indent="-285750" algn="ctr">
              <a:buFont typeface="Arial" panose="020B0604020202020204" pitchFamily="34" charset="0"/>
              <a:buChar char="•"/>
              <a:defRPr/>
            </a:pPr>
            <a:r>
              <a:rPr lang="de-DE" sz="2800" b="1" dirty="0" smtClean="0"/>
              <a:t>…</a:t>
            </a:r>
            <a:endParaRPr lang="de-DE" sz="2800" b="1" dirty="0"/>
          </a:p>
        </p:txBody>
      </p:sp>
    </p:spTree>
    <p:extLst>
      <p:ext uri="{BB962C8B-B14F-4D97-AF65-F5344CB8AC3E}">
        <p14:creationId xmlns:p14="http://schemas.microsoft.com/office/powerpoint/2010/main" val="3749572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0" y="0"/>
            <a:ext cx="9143999" cy="584775"/>
          </a:xfrm>
          <a:prstGeom prst="rect">
            <a:avLst/>
          </a:prstGeom>
          <a:solidFill>
            <a:srgbClr val="DDDDDD"/>
          </a:solidFill>
          <a:ln w="12700">
            <a:solidFill>
              <a:schemeClr val="bg1">
                <a:lumMod val="65000"/>
              </a:schemeClr>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b="1" dirty="0"/>
              <a:t>Cyberkriminalität</a:t>
            </a:r>
          </a:p>
        </p:txBody>
      </p:sp>
      <p:pic>
        <p:nvPicPr>
          <p:cNvPr id="6" name="Grafik 5"/>
          <p:cNvPicPr>
            <a:picLocks noChangeAspect="1"/>
          </p:cNvPicPr>
          <p:nvPr/>
        </p:nvPicPr>
        <p:blipFill>
          <a:blip r:embed="rId3"/>
          <a:stretch>
            <a:fillRect/>
          </a:stretch>
        </p:blipFill>
        <p:spPr>
          <a:xfrm>
            <a:off x="5886546" y="1167435"/>
            <a:ext cx="2645893" cy="1981372"/>
          </a:xfrm>
          <a:prstGeom prst="rect">
            <a:avLst/>
          </a:prstGeom>
        </p:spPr>
      </p:pic>
      <p:sp>
        <p:nvSpPr>
          <p:cNvPr id="7" name="Rechteck 6"/>
          <p:cNvSpPr/>
          <p:nvPr/>
        </p:nvSpPr>
        <p:spPr>
          <a:xfrm>
            <a:off x="539552" y="1188625"/>
            <a:ext cx="4589673" cy="1938992"/>
          </a:xfrm>
          <a:prstGeom prst="rect">
            <a:avLst/>
          </a:prstGeom>
        </p:spPr>
        <p:txBody>
          <a:bodyPr wrap="square">
            <a:spAutoFit/>
          </a:bodyPr>
          <a:lstStyle/>
          <a:p>
            <a:pPr>
              <a:spcBef>
                <a:spcPts val="0"/>
              </a:spcBef>
              <a:spcAft>
                <a:spcPts val="1200"/>
              </a:spcAft>
            </a:pPr>
            <a:r>
              <a:rPr lang="de-DE" sz="2000" dirty="0"/>
              <a:t>Der Begriff Computerkriminalität oder </a:t>
            </a:r>
            <a:r>
              <a:rPr lang="de-DE" sz="2000" dirty="0" smtClean="0"/>
              <a:t>Cyberkriminalität </a:t>
            </a:r>
            <a:r>
              <a:rPr lang="de-DE" sz="2000" dirty="0"/>
              <a:t>umfasst „alle Straftaten, die unter Ausnutzung der Informations- und </a:t>
            </a:r>
            <a:r>
              <a:rPr lang="de-DE" sz="2000" dirty="0" smtClean="0"/>
              <a:t>Kommunikationstechnik oder </a:t>
            </a:r>
            <a:r>
              <a:rPr lang="de-DE" sz="2000" dirty="0"/>
              <a:t>gegen diese begangen werden</a:t>
            </a:r>
            <a:r>
              <a:rPr lang="de-DE" sz="2000" dirty="0" smtClean="0"/>
              <a:t>“.</a:t>
            </a:r>
            <a:endParaRPr lang="de-DE" sz="2000" dirty="0"/>
          </a:p>
        </p:txBody>
      </p:sp>
      <p:sp>
        <p:nvSpPr>
          <p:cNvPr id="8" name="Rechteck 7"/>
          <p:cNvSpPr/>
          <p:nvPr/>
        </p:nvSpPr>
        <p:spPr>
          <a:xfrm>
            <a:off x="539552" y="3462955"/>
            <a:ext cx="7992887" cy="2246769"/>
          </a:xfrm>
          <a:prstGeom prst="rect">
            <a:avLst/>
          </a:prstGeom>
        </p:spPr>
        <p:txBody>
          <a:bodyPr wrap="square">
            <a:spAutoFit/>
          </a:bodyPr>
          <a:lstStyle/>
          <a:p>
            <a:pPr marL="285750" indent="-285750">
              <a:buFont typeface="Arial" panose="020B0604020202020204" pitchFamily="34" charset="0"/>
              <a:buChar char="•"/>
            </a:pPr>
            <a:r>
              <a:rPr lang="de-DE" sz="2000" dirty="0"/>
              <a:t>Ausspähen, Abfangen von Daten einschließlich Vorbereitungshandlungen</a:t>
            </a:r>
          </a:p>
          <a:p>
            <a:pPr marL="285750" indent="-285750">
              <a:buFont typeface="Arial" panose="020B0604020202020204" pitchFamily="34" charset="0"/>
              <a:buChar char="•"/>
            </a:pPr>
            <a:r>
              <a:rPr lang="de-DE" sz="2000" dirty="0"/>
              <a:t>Computerbetrug, Betrug mit Zugangsberechtigungen zu Kommunikationsdiensten</a:t>
            </a:r>
          </a:p>
          <a:p>
            <a:pPr marL="285750" indent="-285750">
              <a:buFont typeface="Arial" panose="020B0604020202020204" pitchFamily="34" charset="0"/>
              <a:buChar char="•"/>
            </a:pPr>
            <a:r>
              <a:rPr lang="de-DE" sz="2000" dirty="0"/>
              <a:t>Computersabotage</a:t>
            </a:r>
          </a:p>
          <a:p>
            <a:pPr marL="285750" indent="-285750">
              <a:buFont typeface="Arial" panose="020B0604020202020204" pitchFamily="34" charset="0"/>
              <a:buChar char="•"/>
            </a:pPr>
            <a:r>
              <a:rPr lang="de-DE" sz="2000" dirty="0"/>
              <a:t>Datenveränderung</a:t>
            </a:r>
          </a:p>
          <a:p>
            <a:pPr marL="285750" indent="-285750">
              <a:buFont typeface="Arial" panose="020B0604020202020204" pitchFamily="34" charset="0"/>
              <a:buChar char="•"/>
            </a:pPr>
            <a:r>
              <a:rPr lang="de-DE" sz="2000" dirty="0"/>
              <a:t>Fälschung beweiserheblicher Daten</a:t>
            </a:r>
          </a:p>
        </p:txBody>
      </p:sp>
      <p:sp>
        <p:nvSpPr>
          <p:cNvPr id="2" name="Textfeld 1"/>
          <p:cNvSpPr txBox="1"/>
          <p:nvPr/>
        </p:nvSpPr>
        <p:spPr>
          <a:xfrm>
            <a:off x="534016" y="5784047"/>
            <a:ext cx="1377300" cy="276999"/>
          </a:xfrm>
          <a:prstGeom prst="rect">
            <a:avLst/>
          </a:prstGeom>
          <a:noFill/>
        </p:spPr>
        <p:txBody>
          <a:bodyPr wrap="none" rtlCol="0">
            <a:spAutoFit/>
          </a:bodyPr>
          <a:lstStyle/>
          <a:p>
            <a:r>
              <a:rPr lang="de-DE" sz="1200" dirty="0" smtClean="0"/>
              <a:t>Quelle: Wikipedia</a:t>
            </a:r>
            <a:endParaRPr lang="de-DE" sz="1200" dirty="0"/>
          </a:p>
        </p:txBody>
      </p:sp>
    </p:spTree>
    <p:extLst>
      <p:ext uri="{BB962C8B-B14F-4D97-AF65-F5344CB8AC3E}">
        <p14:creationId xmlns:p14="http://schemas.microsoft.com/office/powerpoint/2010/main" val="87775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0" y="0"/>
            <a:ext cx="9143999" cy="584775"/>
          </a:xfrm>
          <a:prstGeom prst="rect">
            <a:avLst/>
          </a:prstGeom>
          <a:solidFill>
            <a:srgbClr val="DDDDDD"/>
          </a:solidFill>
          <a:ln w="12700">
            <a:solidFill>
              <a:schemeClr val="bg1">
                <a:lumMod val="65000"/>
              </a:schemeClr>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b="1" dirty="0" smtClean="0"/>
              <a:t>Cybermobbing</a:t>
            </a:r>
            <a:endParaRPr lang="de-DE" altLang="de-DE" b="1" dirty="0"/>
          </a:p>
        </p:txBody>
      </p:sp>
      <p:sp>
        <p:nvSpPr>
          <p:cNvPr id="8" name="Rechteck 7"/>
          <p:cNvSpPr/>
          <p:nvPr/>
        </p:nvSpPr>
        <p:spPr>
          <a:xfrm>
            <a:off x="395536" y="3877900"/>
            <a:ext cx="7992887" cy="1754326"/>
          </a:xfrm>
          <a:prstGeom prst="rect">
            <a:avLst/>
          </a:prstGeom>
        </p:spPr>
        <p:txBody>
          <a:bodyPr wrap="square">
            <a:spAutoFit/>
          </a:bodyPr>
          <a:lstStyle/>
          <a:p>
            <a:r>
              <a:rPr lang="de-DE" dirty="0" smtClean="0"/>
              <a:t>Z. B.:</a:t>
            </a:r>
          </a:p>
          <a:p>
            <a:pPr marL="285750" indent="-285750">
              <a:buFont typeface="Arial" panose="020B0604020202020204" pitchFamily="34" charset="0"/>
              <a:buChar char="•"/>
            </a:pPr>
            <a:r>
              <a:rPr lang="de-DE" dirty="0" smtClean="0"/>
              <a:t>Einstellung und Verbreitung von diffamierenden </a:t>
            </a:r>
            <a:r>
              <a:rPr lang="de-DE" dirty="0"/>
              <a:t>Fotos oder </a:t>
            </a:r>
            <a:r>
              <a:rPr lang="de-DE" dirty="0" smtClean="0"/>
              <a:t>Filmen</a:t>
            </a:r>
          </a:p>
          <a:p>
            <a:pPr marL="285750" indent="-285750">
              <a:buFont typeface="Arial" panose="020B0604020202020204" pitchFamily="34" charset="0"/>
              <a:buChar char="•"/>
            </a:pPr>
            <a:r>
              <a:rPr lang="de-DE" dirty="0" smtClean="0"/>
              <a:t>Gründung von Diskussionsgruppen, </a:t>
            </a:r>
            <a:r>
              <a:rPr lang="de-DE" dirty="0"/>
              <a:t>die allein der Lästerei über eine bestimmte </a:t>
            </a:r>
            <a:r>
              <a:rPr lang="de-DE" dirty="0" smtClean="0"/>
              <a:t>Person dienen</a:t>
            </a:r>
          </a:p>
          <a:p>
            <a:pPr marL="285750" indent="-285750">
              <a:buFont typeface="Arial" panose="020B0604020202020204" pitchFamily="34" charset="0"/>
              <a:buChar char="•"/>
            </a:pPr>
            <a:r>
              <a:rPr lang="de-DE" dirty="0" smtClean="0"/>
              <a:t>Anmeldung unter </a:t>
            </a:r>
            <a:r>
              <a:rPr lang="de-DE" dirty="0"/>
              <a:t>der Identität des Opfers bei einem der Internet-Kommunikationsdienste </a:t>
            </a:r>
            <a:r>
              <a:rPr lang="de-DE" dirty="0" smtClean="0"/>
              <a:t>und </a:t>
            </a:r>
            <a:r>
              <a:rPr lang="de-DE" dirty="0"/>
              <a:t>in dessen Namen Unwahrheiten </a:t>
            </a:r>
            <a:r>
              <a:rPr lang="de-DE" dirty="0" smtClean="0"/>
              <a:t>verbreiten</a:t>
            </a:r>
            <a:endParaRPr lang="de-DE" dirty="0"/>
          </a:p>
        </p:txBody>
      </p:sp>
      <p:sp>
        <p:nvSpPr>
          <p:cNvPr id="2" name="Textfeld 1"/>
          <p:cNvSpPr txBox="1"/>
          <p:nvPr/>
        </p:nvSpPr>
        <p:spPr>
          <a:xfrm>
            <a:off x="534016" y="5784047"/>
            <a:ext cx="4934364" cy="276999"/>
          </a:xfrm>
          <a:prstGeom prst="rect">
            <a:avLst/>
          </a:prstGeom>
          <a:noFill/>
        </p:spPr>
        <p:txBody>
          <a:bodyPr wrap="none" rtlCol="0">
            <a:spAutoFit/>
          </a:bodyPr>
          <a:lstStyle/>
          <a:p>
            <a:r>
              <a:rPr lang="de-DE" sz="1200" dirty="0" smtClean="0"/>
              <a:t>Quelle: </a:t>
            </a:r>
            <a:r>
              <a:rPr lang="de-DE" sz="1200" dirty="0"/>
              <a:t>Bundesministerium für Familie, Senioren, Frauen und Jugend </a:t>
            </a:r>
          </a:p>
        </p:txBody>
      </p:sp>
      <p:sp>
        <p:nvSpPr>
          <p:cNvPr id="3" name="Rechteck 2"/>
          <p:cNvSpPr/>
          <p:nvPr/>
        </p:nvSpPr>
        <p:spPr>
          <a:xfrm>
            <a:off x="534016" y="863758"/>
            <a:ext cx="4572000" cy="2862322"/>
          </a:xfrm>
          <a:prstGeom prst="rect">
            <a:avLst/>
          </a:prstGeom>
        </p:spPr>
        <p:txBody>
          <a:bodyPr>
            <a:spAutoFit/>
          </a:bodyPr>
          <a:lstStyle/>
          <a:p>
            <a:pPr marL="342900" lvl="0" indent="-342900">
              <a:spcAft>
                <a:spcPts val="0"/>
              </a:spcAft>
              <a:buFont typeface="Symbol" panose="05050102010706020507" pitchFamily="18" charset="2"/>
              <a:buChar char=""/>
            </a:pPr>
            <a:r>
              <a:rPr lang="de-DE" sz="2000" dirty="0">
                <a:solidFill>
                  <a:srgbClr val="222222"/>
                </a:solidFill>
                <a:ea typeface="Times New Roman" panose="02020603050405020304" pitchFamily="18" charset="0"/>
              </a:rPr>
              <a:t>Unter </a:t>
            </a:r>
            <a:r>
              <a:rPr lang="de-DE" sz="2000" dirty="0" err="1">
                <a:solidFill>
                  <a:srgbClr val="222222"/>
                </a:solidFill>
                <a:ea typeface="Times New Roman" panose="02020603050405020304" pitchFamily="18" charset="0"/>
              </a:rPr>
              <a:t>Cyberbullying</a:t>
            </a:r>
            <a:r>
              <a:rPr lang="de-DE" sz="2000" dirty="0">
                <a:solidFill>
                  <a:srgbClr val="222222"/>
                </a:solidFill>
                <a:ea typeface="Times New Roman" panose="02020603050405020304" pitchFamily="18" charset="0"/>
              </a:rPr>
              <a:t> oder </a:t>
            </a:r>
            <a:r>
              <a:rPr lang="de-DE" sz="2000" b="1" dirty="0">
                <a:solidFill>
                  <a:srgbClr val="222222"/>
                </a:solidFill>
                <a:ea typeface="Times New Roman" panose="02020603050405020304" pitchFamily="18" charset="0"/>
              </a:rPr>
              <a:t>Cybermobbing</a:t>
            </a:r>
            <a:r>
              <a:rPr lang="de-DE" sz="2000" dirty="0">
                <a:solidFill>
                  <a:srgbClr val="222222"/>
                </a:solidFill>
                <a:ea typeface="Times New Roman" panose="02020603050405020304" pitchFamily="18" charset="0"/>
              </a:rPr>
              <a:t> versteht man die Beleidigung, Bedrohung, Bloßstellung oder Belästigung von Personen mithilfe von Kommunikationsmedien, beispielsweise über Smartphones, E-Mails, Websites, Foren, Chats und Communities.</a:t>
            </a:r>
            <a:endParaRPr lang="de-DE" sz="2000" dirty="0">
              <a:effectLst/>
              <a:latin typeface="Times New Roman" panose="02020603050405020304" pitchFamily="18" charset="0"/>
              <a:ea typeface="Times New Roman" panose="02020603050405020304" pitchFamily="18"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997480"/>
            <a:ext cx="3643313" cy="2428875"/>
          </a:xfrm>
          <a:prstGeom prst="rect">
            <a:avLst/>
          </a:prstGeom>
        </p:spPr>
      </p:pic>
      <p:sp>
        <p:nvSpPr>
          <p:cNvPr id="10" name="Textfeld 9"/>
          <p:cNvSpPr txBox="1"/>
          <p:nvPr/>
        </p:nvSpPr>
        <p:spPr>
          <a:xfrm>
            <a:off x="7736396" y="3386492"/>
            <a:ext cx="1241045" cy="276999"/>
          </a:xfrm>
          <a:prstGeom prst="rect">
            <a:avLst/>
          </a:prstGeom>
          <a:noFill/>
        </p:spPr>
        <p:txBody>
          <a:bodyPr wrap="none" rtlCol="0">
            <a:spAutoFit/>
          </a:bodyPr>
          <a:lstStyle/>
          <a:p>
            <a:r>
              <a:rPr lang="de-DE" sz="1200" dirty="0" smtClean="0"/>
              <a:t>Quelle: </a:t>
            </a:r>
            <a:r>
              <a:rPr lang="de-DE" sz="1200" dirty="0" err="1" smtClean="0"/>
              <a:t>pixabay</a:t>
            </a:r>
            <a:endParaRPr lang="de-DE" sz="1200" dirty="0"/>
          </a:p>
        </p:txBody>
      </p:sp>
    </p:spTree>
    <p:extLst>
      <p:ext uri="{BB962C8B-B14F-4D97-AF65-F5344CB8AC3E}">
        <p14:creationId xmlns:p14="http://schemas.microsoft.com/office/powerpoint/2010/main" val="2228464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7"/>
          <p:cNvSpPr txBox="1">
            <a:spLocks noChangeArrowheads="1"/>
          </p:cNvSpPr>
          <p:nvPr/>
        </p:nvSpPr>
        <p:spPr bwMode="auto">
          <a:xfrm>
            <a:off x="611188" y="1341438"/>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de-DE" altLang="de-DE" sz="1800"/>
          </a:p>
        </p:txBody>
      </p:sp>
      <p:sp>
        <p:nvSpPr>
          <p:cNvPr id="13317" name="Rectangle 9"/>
          <p:cNvSpPr>
            <a:spLocks noChangeArrowheads="1"/>
          </p:cNvSpPr>
          <p:nvPr/>
        </p:nvSpPr>
        <p:spPr bwMode="auto">
          <a:xfrm>
            <a:off x="0" y="-9317"/>
            <a:ext cx="9144000" cy="592138"/>
          </a:xfrm>
          <a:prstGeom prst="rect">
            <a:avLst/>
          </a:prstGeom>
          <a:solidFill>
            <a:srgbClr val="DDDDDD"/>
          </a:solidFill>
          <a:ln w="12700">
            <a:solidFill>
              <a:schemeClr val="bg1">
                <a:lumMod val="65000"/>
              </a:schemeClr>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b="1" dirty="0" smtClean="0"/>
              <a:t>DV Sicherheitskonzept  </a:t>
            </a:r>
            <a:endParaRPr lang="de-DE" altLang="de-DE" b="1" dirty="0"/>
          </a:p>
        </p:txBody>
      </p:sp>
      <p:pic>
        <p:nvPicPr>
          <p:cNvPr id="13318" name="Grafi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405371"/>
            <a:ext cx="2520280" cy="314940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feld 11"/>
          <p:cNvSpPr txBox="1">
            <a:spLocks noChangeArrowheads="1"/>
          </p:cNvSpPr>
          <p:nvPr/>
        </p:nvSpPr>
        <p:spPr bwMode="auto">
          <a:xfrm>
            <a:off x="620390" y="2560434"/>
            <a:ext cx="4391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de-DE" altLang="de-DE" sz="2400" b="1" dirty="0"/>
              <a:t>Standardisiertes Verfahren</a:t>
            </a:r>
          </a:p>
        </p:txBody>
      </p:sp>
      <p:sp>
        <p:nvSpPr>
          <p:cNvPr id="12" name="Textfeld 10"/>
          <p:cNvSpPr txBox="1">
            <a:spLocks noChangeArrowheads="1"/>
          </p:cNvSpPr>
          <p:nvPr/>
        </p:nvSpPr>
        <p:spPr bwMode="auto">
          <a:xfrm>
            <a:off x="620390" y="3186631"/>
            <a:ext cx="1931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de-DE" altLang="de-DE" sz="2400" b="1" dirty="0"/>
              <a:t>3 Anlagen</a:t>
            </a:r>
          </a:p>
        </p:txBody>
      </p:sp>
      <p:sp>
        <p:nvSpPr>
          <p:cNvPr id="13" name="Textfeld 12"/>
          <p:cNvSpPr txBox="1">
            <a:spLocks noChangeArrowheads="1"/>
          </p:cNvSpPr>
          <p:nvPr/>
        </p:nvSpPr>
        <p:spPr bwMode="auto">
          <a:xfrm>
            <a:off x="611188" y="3771606"/>
            <a:ext cx="3182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r>
              <a:rPr lang="de-DE" altLang="de-DE" sz="2400" b="1" dirty="0"/>
              <a:t>Praktischer Ablauf</a:t>
            </a:r>
          </a:p>
        </p:txBody>
      </p:sp>
      <p:sp>
        <p:nvSpPr>
          <p:cNvPr id="14" name="Textfeld 3"/>
          <p:cNvSpPr txBox="1">
            <a:spLocks noChangeArrowheads="1"/>
          </p:cNvSpPr>
          <p:nvPr/>
        </p:nvSpPr>
        <p:spPr bwMode="auto">
          <a:xfrm>
            <a:off x="611188" y="4638661"/>
            <a:ext cx="766754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
            </a:pPr>
            <a:r>
              <a:rPr lang="de-DE" altLang="de-DE" sz="1800" dirty="0"/>
              <a:t>Anlage 1: Mitarbeiter/-in stellt die Anzeige</a:t>
            </a:r>
          </a:p>
          <a:p>
            <a:pPr eaLnBrk="1" hangingPunct="1">
              <a:spcBef>
                <a:spcPct val="0"/>
              </a:spcBef>
              <a:buFont typeface="Wingdings" panose="05000000000000000000" pitchFamily="2" charset="2"/>
              <a:buChar char="§"/>
            </a:pPr>
            <a:r>
              <a:rPr lang="de-DE" altLang="de-DE" sz="1800" dirty="0"/>
              <a:t>Anlage 2: </a:t>
            </a:r>
            <a:r>
              <a:rPr lang="de-DE" altLang="de-DE" sz="1800" dirty="0" smtClean="0"/>
              <a:t>Beschreibung der Bedrohungslage bzw. Gefahrensituation / </a:t>
            </a:r>
          </a:p>
          <a:p>
            <a:pPr marL="0" indent="0" eaLnBrk="1" hangingPunct="1">
              <a:spcBef>
                <a:spcPct val="0"/>
              </a:spcBef>
              <a:buNone/>
            </a:pPr>
            <a:r>
              <a:rPr lang="de-DE" altLang="de-DE" sz="1800" dirty="0"/>
              <a:t>	</a:t>
            </a:r>
            <a:r>
              <a:rPr lang="de-DE" altLang="de-DE" sz="1800" dirty="0" smtClean="0"/>
              <a:t>      Festlegung von Maßnahmen</a:t>
            </a:r>
            <a:endParaRPr lang="de-DE" altLang="de-DE" sz="1800" dirty="0"/>
          </a:p>
          <a:p>
            <a:pPr eaLnBrk="1" hangingPunct="1">
              <a:spcBef>
                <a:spcPct val="0"/>
              </a:spcBef>
              <a:buFont typeface="Wingdings" panose="05000000000000000000" pitchFamily="2" charset="2"/>
              <a:buChar char="§"/>
            </a:pPr>
            <a:r>
              <a:rPr lang="de-DE" altLang="de-DE" sz="1800" dirty="0"/>
              <a:t>Anlage 3: Evaluation der eingeleiteten Maßnahmen </a:t>
            </a:r>
          </a:p>
          <a:p>
            <a:pPr eaLnBrk="1" hangingPunct="1">
              <a:spcBef>
                <a:spcPct val="0"/>
              </a:spcBef>
              <a:buFont typeface="Wingdings" panose="05000000000000000000" pitchFamily="2" charset="2"/>
              <a:buChar char="Ø"/>
            </a:pPr>
            <a:endParaRPr lang="de-DE" altLang="de-DE" sz="1800" dirty="0"/>
          </a:p>
        </p:txBody>
      </p:sp>
      <p:sp>
        <p:nvSpPr>
          <p:cNvPr id="15" name="Rechteck 1"/>
          <p:cNvSpPr>
            <a:spLocks noChangeArrowheads="1"/>
          </p:cNvSpPr>
          <p:nvPr/>
        </p:nvSpPr>
        <p:spPr bwMode="auto">
          <a:xfrm>
            <a:off x="474663" y="1556792"/>
            <a:ext cx="4932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b="1" dirty="0" smtClean="0">
                <a:solidFill>
                  <a:srgbClr val="000000"/>
                </a:solidFill>
              </a:rPr>
              <a:t> </a:t>
            </a:r>
            <a:r>
              <a:rPr lang="de-DE" altLang="de-DE" sz="2400" b="1" u="sng" dirty="0" smtClean="0">
                <a:solidFill>
                  <a:srgbClr val="000000"/>
                </a:solidFill>
              </a:rPr>
              <a:t>Gewaltvorfall - Schnellmeldung </a:t>
            </a:r>
            <a:endParaRPr lang="de-DE" altLang="de-DE" sz="2400" b="1" u="sng"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ChangeArrowheads="1"/>
          </p:cNvSpPr>
          <p:nvPr/>
        </p:nvSpPr>
        <p:spPr bwMode="auto">
          <a:xfrm>
            <a:off x="0" y="-18663"/>
            <a:ext cx="9144000" cy="592138"/>
          </a:xfrm>
          <a:prstGeom prst="rect">
            <a:avLst/>
          </a:prstGeom>
          <a:solidFill>
            <a:srgbClr val="DDDDDD"/>
          </a:solidFill>
          <a:ln w="12700">
            <a:solidFill>
              <a:schemeClr val="bg1">
                <a:lumMod val="65000"/>
              </a:schemeClr>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b="1" dirty="0"/>
              <a:t>Sicherheitskonzept – Erhebungsstand </a:t>
            </a:r>
            <a:r>
              <a:rPr lang="de-DE" altLang="de-DE" b="1" dirty="0" smtClean="0"/>
              <a:t>2018</a:t>
            </a:r>
            <a:endParaRPr lang="de-DE" altLang="de-DE" b="1" dirty="0"/>
          </a:p>
        </p:txBody>
      </p:sp>
      <p:pic>
        <p:nvPicPr>
          <p:cNvPr id="19460" name="Grafik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052513"/>
            <a:ext cx="2276475" cy="3167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1" name="Grafik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6938" y="1052513"/>
            <a:ext cx="2246312" cy="3167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2" name="Grafik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2863" y="1052513"/>
            <a:ext cx="2328862" cy="3167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Pfeil nach unten 1"/>
          <p:cNvSpPr/>
          <p:nvPr/>
        </p:nvSpPr>
        <p:spPr>
          <a:xfrm>
            <a:off x="1258888" y="4292600"/>
            <a:ext cx="576262" cy="43254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Pfeil nach unten 8"/>
          <p:cNvSpPr/>
          <p:nvPr/>
        </p:nvSpPr>
        <p:spPr>
          <a:xfrm>
            <a:off x="7283450" y="4329113"/>
            <a:ext cx="576263" cy="39603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Pfeil nach unten 9"/>
          <p:cNvSpPr/>
          <p:nvPr/>
        </p:nvSpPr>
        <p:spPr>
          <a:xfrm>
            <a:off x="4271963" y="4292600"/>
            <a:ext cx="576262" cy="43254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466" name="Textfeld 2"/>
          <p:cNvSpPr txBox="1">
            <a:spLocks noChangeArrowheads="1"/>
          </p:cNvSpPr>
          <p:nvPr/>
        </p:nvSpPr>
        <p:spPr bwMode="auto">
          <a:xfrm>
            <a:off x="1044576" y="4769273"/>
            <a:ext cx="1008062"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dirty="0" smtClean="0"/>
              <a:t>206</a:t>
            </a:r>
            <a:endParaRPr lang="de-DE" altLang="de-DE" dirty="0"/>
          </a:p>
        </p:txBody>
      </p:sp>
      <p:sp>
        <p:nvSpPr>
          <p:cNvPr id="19467" name="Textfeld 13"/>
          <p:cNvSpPr txBox="1">
            <a:spLocks noChangeArrowheads="1"/>
          </p:cNvSpPr>
          <p:nvPr/>
        </p:nvSpPr>
        <p:spPr bwMode="auto">
          <a:xfrm>
            <a:off x="4056063" y="4767685"/>
            <a:ext cx="1008062"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dirty="0" smtClean="0"/>
              <a:t>34</a:t>
            </a:r>
            <a:endParaRPr lang="de-DE" altLang="de-DE" dirty="0"/>
          </a:p>
        </p:txBody>
      </p:sp>
      <p:sp>
        <p:nvSpPr>
          <p:cNvPr id="19468" name="Textfeld 14"/>
          <p:cNvSpPr txBox="1">
            <a:spLocks noChangeArrowheads="1"/>
          </p:cNvSpPr>
          <p:nvPr/>
        </p:nvSpPr>
        <p:spPr bwMode="auto">
          <a:xfrm>
            <a:off x="7067550" y="4767685"/>
            <a:ext cx="1008062"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dirty="0"/>
              <a:t>8</a:t>
            </a:r>
          </a:p>
        </p:txBody>
      </p:sp>
      <p:sp>
        <p:nvSpPr>
          <p:cNvPr id="3" name="Textfeld 2"/>
          <p:cNvSpPr txBox="1"/>
          <p:nvPr/>
        </p:nvSpPr>
        <p:spPr>
          <a:xfrm>
            <a:off x="2817069" y="2102563"/>
            <a:ext cx="5904656" cy="1138773"/>
          </a:xfrm>
          <a:prstGeom prst="rect">
            <a:avLst/>
          </a:prstGeom>
          <a:solidFill>
            <a:srgbClr val="FFE05D"/>
          </a:solidFill>
          <a:ln w="12700">
            <a:solidFill>
              <a:schemeClr val="tx1"/>
            </a:solidFill>
          </a:ln>
        </p:spPr>
        <p:txBody>
          <a:bodyPr wrap="square" rtlCol="0">
            <a:spAutoFit/>
          </a:bodyPr>
          <a:lstStyle/>
          <a:p>
            <a:pPr algn="ctr"/>
            <a:r>
              <a:rPr lang="de-DE" sz="2000" b="1" dirty="0" smtClean="0"/>
              <a:t>Auch zu beachten:</a:t>
            </a:r>
          </a:p>
          <a:p>
            <a:pPr algn="ctr"/>
            <a:r>
              <a:rPr lang="de-DE" sz="2000" b="1" dirty="0" smtClean="0"/>
              <a:t>Ergebnisse aus den </a:t>
            </a:r>
            <a:r>
              <a:rPr lang="de-DE" sz="2800" b="1" dirty="0" smtClean="0"/>
              <a:t>Gefährdungsbeurteilungen</a:t>
            </a:r>
            <a:r>
              <a:rPr lang="de-DE" sz="2800" dirty="0" smtClean="0"/>
              <a:t>!</a:t>
            </a:r>
            <a:endParaRPr lang="de-DE" sz="2800" dirty="0"/>
          </a:p>
        </p:txBody>
      </p:sp>
      <p:sp>
        <p:nvSpPr>
          <p:cNvPr id="4" name="Textfeld 3"/>
          <p:cNvSpPr txBox="1"/>
          <p:nvPr/>
        </p:nvSpPr>
        <p:spPr>
          <a:xfrm>
            <a:off x="7461585" y="5769790"/>
            <a:ext cx="2520280" cy="307777"/>
          </a:xfrm>
          <a:prstGeom prst="rect">
            <a:avLst/>
          </a:prstGeom>
          <a:noFill/>
        </p:spPr>
        <p:txBody>
          <a:bodyPr wrap="square" rtlCol="0">
            <a:spAutoFit/>
          </a:bodyPr>
          <a:lstStyle/>
          <a:p>
            <a:r>
              <a:rPr lang="de-DE" sz="1400" dirty="0" smtClean="0"/>
              <a:t>Stand: 30.01.2019</a:t>
            </a:r>
            <a:endParaRPr lang="de-DE" sz="1400" dirty="0"/>
          </a:p>
        </p:txBody>
      </p:sp>
      <p:sp>
        <p:nvSpPr>
          <p:cNvPr id="15" name="Textfeld 14"/>
          <p:cNvSpPr txBox="1"/>
          <p:nvPr/>
        </p:nvSpPr>
        <p:spPr>
          <a:xfrm>
            <a:off x="2052638" y="5338903"/>
            <a:ext cx="4988706" cy="646331"/>
          </a:xfrm>
          <a:prstGeom prst="rect">
            <a:avLst/>
          </a:prstGeom>
          <a:solidFill>
            <a:schemeClr val="bg1">
              <a:lumMod val="65000"/>
            </a:schemeClr>
          </a:solidFill>
          <a:ln w="12700">
            <a:solidFill>
              <a:schemeClr val="tx1"/>
            </a:solidFill>
          </a:ln>
        </p:spPr>
        <p:txBody>
          <a:bodyPr wrap="square" rtlCol="0">
            <a:spAutoFit/>
          </a:bodyPr>
          <a:lstStyle/>
          <a:p>
            <a:pPr algn="ctr"/>
            <a:r>
              <a:rPr lang="de-DE" b="1" dirty="0" smtClean="0"/>
              <a:t>Künftig erfolgt die Erfassung über eine Datenbank!</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0" y="0"/>
            <a:ext cx="9144000" cy="1077218"/>
          </a:xfrm>
          <a:prstGeom prst="rect">
            <a:avLst/>
          </a:prstGeom>
          <a:solidFill>
            <a:srgbClr val="DDDDDD"/>
          </a:solidFill>
          <a:ln w="12700">
            <a:solidFill>
              <a:schemeClr val="bg1">
                <a:lumMod val="65000"/>
              </a:schemeClr>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b="1" dirty="0"/>
              <a:t>Sicherheitskonzept </a:t>
            </a:r>
            <a:r>
              <a:rPr lang="de-DE" altLang="de-DE" b="1" dirty="0" smtClean="0"/>
              <a:t>– </a:t>
            </a:r>
          </a:p>
          <a:p>
            <a:pPr algn="ctr" eaLnBrk="1" hangingPunct="1">
              <a:spcBef>
                <a:spcPct val="0"/>
              </a:spcBef>
              <a:buFontTx/>
              <a:buNone/>
            </a:pPr>
            <a:r>
              <a:rPr lang="de-DE" altLang="de-DE" b="1" dirty="0" smtClean="0"/>
              <a:t>Auswertung am Beispiel FB 32</a:t>
            </a:r>
          </a:p>
        </p:txBody>
      </p:sp>
      <p:pic>
        <p:nvPicPr>
          <p:cNvPr id="7" name="Grafik 6"/>
          <p:cNvPicPr>
            <a:picLocks noChangeAspect="1"/>
          </p:cNvPicPr>
          <p:nvPr/>
        </p:nvPicPr>
        <p:blipFill>
          <a:blip r:embed="rId3"/>
          <a:stretch>
            <a:fillRect/>
          </a:stretch>
        </p:blipFill>
        <p:spPr>
          <a:xfrm>
            <a:off x="971600" y="1988840"/>
            <a:ext cx="7425845" cy="1638300"/>
          </a:xfrm>
          <a:prstGeom prst="rect">
            <a:avLst/>
          </a:prstGeom>
        </p:spPr>
      </p:pic>
      <p:sp>
        <p:nvSpPr>
          <p:cNvPr id="8" name="Rechteck 7"/>
          <p:cNvSpPr/>
          <p:nvPr/>
        </p:nvSpPr>
        <p:spPr>
          <a:xfrm>
            <a:off x="1115616" y="4293096"/>
            <a:ext cx="7128792" cy="923330"/>
          </a:xfrm>
          <a:prstGeom prst="rect">
            <a:avLst/>
          </a:prstGeom>
        </p:spPr>
        <p:txBody>
          <a:bodyPr wrap="square">
            <a:spAutoFit/>
          </a:bodyPr>
          <a:lstStyle/>
          <a:p>
            <a:pPr marL="285750" indent="-285750">
              <a:buFont typeface="Arial" panose="020B0604020202020204" pitchFamily="34" charset="0"/>
              <a:buChar char="•"/>
            </a:pPr>
            <a:r>
              <a:rPr lang="de-DE" dirty="0" smtClean="0">
                <a:solidFill>
                  <a:srgbClr val="000000"/>
                </a:solidFill>
                <a:latin typeface="Calibri" panose="020F0502020204030204" pitchFamily="34" charset="0"/>
              </a:rPr>
              <a:t>Gegenstände: Glasflaschen, Getränkedosen</a:t>
            </a:r>
            <a:r>
              <a:rPr lang="de-DE" dirty="0">
                <a:solidFill>
                  <a:srgbClr val="000000"/>
                </a:solidFill>
                <a:latin typeface="Calibri" panose="020F0502020204030204" pitchFamily="34" charset="0"/>
              </a:rPr>
              <a:t>, </a:t>
            </a:r>
            <a:r>
              <a:rPr lang="de-DE" dirty="0" smtClean="0">
                <a:solidFill>
                  <a:srgbClr val="000000"/>
                </a:solidFill>
                <a:latin typeface="Calibri" panose="020F0502020204030204" pitchFamily="34" charset="0"/>
              </a:rPr>
              <a:t>KFZ </a:t>
            </a:r>
            <a:r>
              <a:rPr lang="de-DE" dirty="0">
                <a:solidFill>
                  <a:srgbClr val="000000"/>
                </a:solidFill>
                <a:latin typeface="Calibri" panose="020F0502020204030204" pitchFamily="34" charset="0"/>
              </a:rPr>
              <a:t>und </a:t>
            </a:r>
            <a:r>
              <a:rPr lang="de-DE" dirty="0" smtClean="0">
                <a:solidFill>
                  <a:srgbClr val="000000"/>
                </a:solidFill>
                <a:latin typeface="Calibri" panose="020F0502020204030204" pitchFamily="34" charset="0"/>
              </a:rPr>
              <a:t>Wurfgeschosse</a:t>
            </a:r>
          </a:p>
          <a:p>
            <a:endParaRPr lang="de-DE" dirty="0" smtClean="0">
              <a:solidFill>
                <a:srgbClr val="000000"/>
              </a:solidFill>
              <a:latin typeface="Calibri" panose="020F0502020204030204" pitchFamily="34" charset="0"/>
            </a:endParaRPr>
          </a:p>
          <a:p>
            <a:pPr marL="285750" indent="-285750">
              <a:buFont typeface="Arial" panose="020B0604020202020204" pitchFamily="34" charset="0"/>
              <a:buChar char="•"/>
            </a:pPr>
            <a:r>
              <a:rPr lang="de-DE" dirty="0" smtClean="0">
                <a:solidFill>
                  <a:srgbClr val="000000"/>
                </a:solidFill>
                <a:latin typeface="Calibri" panose="020F0502020204030204" pitchFamily="34" charset="0"/>
              </a:rPr>
              <a:t>Waffen: Messer</a:t>
            </a:r>
            <a:endParaRPr lang="de-DE" dirty="0"/>
          </a:p>
        </p:txBody>
      </p:sp>
      <p:sp>
        <p:nvSpPr>
          <p:cNvPr id="9" name="Textfeld 8"/>
          <p:cNvSpPr txBox="1"/>
          <p:nvPr/>
        </p:nvSpPr>
        <p:spPr>
          <a:xfrm>
            <a:off x="7092280" y="3729286"/>
            <a:ext cx="1512168" cy="230832"/>
          </a:xfrm>
          <a:prstGeom prst="rect">
            <a:avLst/>
          </a:prstGeom>
          <a:noFill/>
        </p:spPr>
        <p:txBody>
          <a:bodyPr wrap="square" rtlCol="0">
            <a:spAutoFit/>
          </a:bodyPr>
          <a:lstStyle/>
          <a:p>
            <a:r>
              <a:rPr lang="de-DE" sz="900" dirty="0" smtClean="0"/>
              <a:t>Stand 11.01.2019</a:t>
            </a:r>
            <a:endParaRPr lang="de-DE" sz="900" dirty="0"/>
          </a:p>
        </p:txBody>
      </p:sp>
    </p:spTree>
    <p:extLst>
      <p:ext uri="{BB962C8B-B14F-4D97-AF65-F5344CB8AC3E}">
        <p14:creationId xmlns:p14="http://schemas.microsoft.com/office/powerpoint/2010/main" val="3453258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700</Words>
  <Application>Microsoft Office PowerPoint</Application>
  <PresentationFormat>Bildschirmpräsentation (4:3)</PresentationFormat>
  <Paragraphs>141</Paragraphs>
  <Slides>14</Slides>
  <Notes>11</Notes>
  <HiddenSlides>1</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14</vt:i4>
      </vt:variant>
    </vt:vector>
  </HeadingPairs>
  <TitlesOfParts>
    <vt:vector size="22" baseType="lpstr">
      <vt:lpstr>Arial</vt:lpstr>
      <vt:lpstr>Calibri</vt:lpstr>
      <vt:lpstr>Symbol</vt:lpstr>
      <vt:lpstr>Times New Roman</vt:lpstr>
      <vt:lpstr>Wingdings</vt:lpstr>
      <vt:lpstr>Standarddesign</vt:lpstr>
      <vt:lpstr>1_Standarddesign</vt:lpstr>
      <vt:lpstr>2_Standarddesign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Sicherheitskonzept – Umsetzung von Maßnahmen</vt:lpstr>
      <vt:lpstr>Sicherheitskonzept –  Seminarangebote des BAGM für die Beschäftigten</vt:lpstr>
      <vt:lpstr>PowerPoint-Präsentation</vt:lpstr>
      <vt:lpstr>PowerPoint-Präsentation</vt:lpstr>
      <vt:lpstr>PowerPoint-Präsentation</vt:lpstr>
    </vt:vector>
  </TitlesOfParts>
  <Company>Stadt Dortmund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BAGM Azubi</dc:title>
  <dc:creator>V2Dez19</dc:creator>
  <cp:lastModifiedBy>Anke Deutschmann</cp:lastModifiedBy>
  <cp:revision>535</cp:revision>
  <cp:lastPrinted>2019-04-30T12:18:47Z</cp:lastPrinted>
  <dcterms:created xsi:type="dcterms:W3CDTF">2014-08-14T11:33:48Z</dcterms:created>
  <dcterms:modified xsi:type="dcterms:W3CDTF">2019-04-30T13:29:32Z</dcterms:modified>
</cp:coreProperties>
</file>